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8" r:id="rId17"/>
    <p:sldId id="280" r:id="rId18"/>
    <p:sldId id="285" r:id="rId19"/>
    <p:sldId id="281" r:id="rId20"/>
    <p:sldId id="286" r:id="rId21"/>
    <p:sldId id="287" r:id="rId22"/>
    <p:sldId id="290" r:id="rId23"/>
    <p:sldId id="289" r:id="rId24"/>
    <p:sldId id="291" r:id="rId25"/>
    <p:sldId id="282"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A4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6" d="100"/>
          <a:sy n="96" d="100"/>
        </p:scale>
        <p:origin x="-1968" y="-112"/>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5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821F2E-5096-6648-B6FB-3AD5C0CAF5C0}" type="datetimeFigureOut">
              <a:rPr lang="en-US" smtClean="0"/>
              <a:t>6/19/2020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23DC40-DE77-484C-A558-9D150814AB25}" type="slidenum">
              <a:rPr lang="en-US" smtClean="0"/>
              <a:t>‹#›</a:t>
            </a:fld>
            <a:endParaRPr lang="en-US"/>
          </a:p>
        </p:txBody>
      </p:sp>
    </p:spTree>
    <p:extLst>
      <p:ext uri="{BB962C8B-B14F-4D97-AF65-F5344CB8AC3E}">
        <p14:creationId xmlns:p14="http://schemas.microsoft.com/office/powerpoint/2010/main" val="31440659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409AA-B0A9-0C4C-AC0C-9C1CEE425838}" type="datetimeFigureOut">
              <a:rPr lang="en-US" smtClean="0"/>
              <a:t>6/19/2020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BDC161-95B6-E948-BE50-23D07D1A1F45}" type="slidenum">
              <a:rPr lang="en-US" smtClean="0"/>
              <a:t>‹#›</a:t>
            </a:fld>
            <a:endParaRPr lang="en-US"/>
          </a:p>
        </p:txBody>
      </p:sp>
    </p:spTree>
    <p:extLst>
      <p:ext uri="{BB962C8B-B14F-4D97-AF65-F5344CB8AC3E}">
        <p14:creationId xmlns:p14="http://schemas.microsoft.com/office/powerpoint/2010/main" val="40478524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alpha val="7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no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Arial Black"/>
                <a:ea typeface="+mj-ea"/>
                <a:cs typeface="Arial Black"/>
              </a:defRPr>
            </a:lvl1pPr>
          </a:lstStyle>
          <a:p>
            <a:r>
              <a:rPr lang="en-US" dirty="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C8097D4-9902-A244-B55C-B7FCBC2F70F9}" type="datetime1">
              <a:rPr lang="en-CA" smtClean="0"/>
              <a:t>2020-06-19</a:t>
            </a:fld>
            <a:endParaRPr lang="en-US" dirty="0"/>
          </a:p>
        </p:txBody>
      </p:sp>
      <p:sp>
        <p:nvSpPr>
          <p:cNvPr id="5" name="Footer Placeholder 4"/>
          <p:cNvSpPr>
            <a:spLocks noGrp="1"/>
          </p:cNvSpPr>
          <p:nvPr>
            <p:ph type="ftr" sz="quarter" idx="11"/>
          </p:nvPr>
        </p:nvSpPr>
        <p:spPr>
          <a:xfrm>
            <a:off x="5638800" y="6122894"/>
            <a:ext cx="2895600" cy="257810"/>
          </a:xfrm>
        </p:spPr>
        <p:txBody>
          <a:bodyPr/>
          <a:lstStyle/>
          <a:p>
            <a:endParaRPr lang="en-US" dirty="0"/>
          </a:p>
        </p:txBody>
      </p:sp>
      <p:sp>
        <p:nvSpPr>
          <p:cNvPr id="6" name="Slide Number Placeholder 5"/>
          <p:cNvSpPr>
            <a:spLocks noGrp="1"/>
          </p:cNvSpPr>
          <p:nvPr>
            <p:ph type="sldNum" sz="quarter" idx="12"/>
          </p:nvPr>
        </p:nvSpPr>
        <p:spPr>
          <a:xfrm>
            <a:off x="4191000" y="6122894"/>
            <a:ext cx="762000" cy="271463"/>
          </a:xfrm>
        </p:spPr>
        <p:txBody>
          <a:bodyPr/>
          <a:lstStyle>
            <a:lvl1pPr>
              <a:defRPr>
                <a:solidFill>
                  <a:schemeClr val="tx1"/>
                </a:solidFill>
              </a:defRPr>
            </a:lvl1pPr>
          </a:lstStyle>
          <a:p>
            <a:fld id="{670028F8-6923-184D-B1D0-306AB8B1CA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dirty="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7171921-5B58-0241-8758-1F7E4532457A}" type="datetime1">
              <a:rPr lang="en-CA" smtClean="0"/>
              <a:t>2020-06-19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dirty="0"/>
              <a:t>Click to edit Master text styles</a:t>
            </a:r>
          </a:p>
        </p:txBody>
      </p:sp>
      <p:sp>
        <p:nvSpPr>
          <p:cNvPr id="5" name="Date Placeholder 4"/>
          <p:cNvSpPr>
            <a:spLocks noGrp="1"/>
          </p:cNvSpPr>
          <p:nvPr>
            <p:ph type="dt" sz="half" idx="10"/>
          </p:nvPr>
        </p:nvSpPr>
        <p:spPr/>
        <p:txBody>
          <a:bodyPr/>
          <a:lstStyle/>
          <a:p>
            <a:fld id="{D87315C8-B07C-A345-9DA4-80C9C14976BA}" type="datetime1">
              <a:rPr lang="en-CA" smtClean="0"/>
              <a:t>2020-06-19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dirty="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dirty="0"/>
              <a:t>Click to edit Master text styles</a:t>
            </a:r>
          </a:p>
        </p:txBody>
      </p:sp>
      <p:sp>
        <p:nvSpPr>
          <p:cNvPr id="5" name="Date Placeholder 4"/>
          <p:cNvSpPr>
            <a:spLocks noGrp="1"/>
          </p:cNvSpPr>
          <p:nvPr>
            <p:ph type="dt" sz="half" idx="10"/>
          </p:nvPr>
        </p:nvSpPr>
        <p:spPr/>
        <p:txBody>
          <a:bodyPr/>
          <a:lstStyle/>
          <a:p>
            <a:fld id="{BA6A575D-7B27-184C-98DC-F52BB772497A}" type="datetime1">
              <a:rPr lang="en-CA" smtClean="0"/>
              <a:t>2020-06-19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E7DFA69C-1201-B748-BEA6-9D22904B9F3A}" type="datetime1">
              <a:rPr lang="en-CA" smtClean="0"/>
              <a:t>2020-06-19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9B5A2EB7-D23A-BC4F-AE3D-F715C141C2F4}" type="datetime1">
              <a:rPr lang="en-CA" smtClean="0"/>
              <a:t>2020-06-19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alpha val="7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25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lvl1pPr>
              <a:defRPr>
                <a:solidFill>
                  <a:schemeClr val="bg2">
                    <a:lumMod val="25000"/>
                  </a:schemeClr>
                </a:solidFill>
                <a:latin typeface="Arial Black"/>
                <a:cs typeface="Arial Black"/>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a:defRPr>
                <a:solidFill>
                  <a:srgbClr val="000000"/>
                </a:solidFill>
                <a:latin typeface="Arial"/>
                <a:cs typeface="Arial"/>
              </a:defRPr>
            </a:lvl1pPr>
            <a:lvl2pPr>
              <a:buClr>
                <a:schemeClr val="bg2">
                  <a:lumMod val="25000"/>
                </a:schemeClr>
              </a:buClr>
              <a:defRPr>
                <a:solidFill>
                  <a:srgbClr val="000000"/>
                </a:solidFill>
                <a:latin typeface="Arial"/>
                <a:cs typeface="Arial"/>
              </a:defRPr>
            </a:lvl2pPr>
            <a:lvl3pPr>
              <a:defRPr>
                <a:solidFill>
                  <a:srgbClr val="000000"/>
                </a:solidFill>
                <a:latin typeface="Arial"/>
                <a:cs typeface="Arial"/>
              </a:defRPr>
            </a:lvl3pPr>
            <a:lvl4pPr>
              <a:buClr>
                <a:schemeClr val="bg2">
                  <a:lumMod val="25000"/>
                </a:schemeClr>
              </a:buClr>
              <a:defRPr>
                <a:latin typeface="Arial"/>
                <a:cs typeface="Arial"/>
              </a:defRPr>
            </a:lvl4pPr>
            <a:lvl5pPr>
              <a:defRPr>
                <a:latin typeface="Arial"/>
                <a:cs typeface="Arial"/>
              </a:defRPr>
            </a:lvl5pPr>
            <a:lvl6pPr>
              <a:buClr>
                <a:schemeClr val="bg2">
                  <a:lumMod val="25000"/>
                </a:schemeClr>
              </a:buClr>
              <a:defRPr>
                <a:latin typeface="Arial"/>
                <a:cs typeface="Arial"/>
              </a:defRPr>
            </a:lvl6pPr>
            <a:lvl7pPr>
              <a:defRPr>
                <a:latin typeface="Arial"/>
                <a:cs typeface="Arial"/>
              </a:defRPr>
            </a:lvl7pPr>
            <a:lvl8pPr>
              <a:buClr>
                <a:schemeClr val="bg2">
                  <a:lumMod val="25000"/>
                </a:schemeClr>
              </a:buClr>
              <a:defRPr>
                <a:latin typeface="Arial"/>
                <a:cs typeface="Arial"/>
              </a:defRPr>
            </a:lvl8pPr>
            <a:lvl9pPr>
              <a:defRPr>
                <a:latin typeface="Arial"/>
                <a:cs typeface="Aria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07D673F9-E91A-BD47-8537-79BA695F73E7}" type="datetime1">
              <a:rPr lang="en-CA" smtClean="0"/>
              <a:t>2020-06-19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FE4BAC9-6D41-4691-9299-18EF07EF017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3D7C8378-43BA-EE43-AB12-51C5FF6F3F4E}" type="datetime1">
              <a:rPr lang="en-CA" smtClean="0"/>
              <a:t>2020-06-19</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dirty="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D7E1D07-20C8-A847-8515-B11452EF6220}" type="datetime1">
              <a:rPr lang="en-CA" smtClean="0"/>
              <a:t>2020-06-19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alpha val="7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buClr>
                <a:schemeClr val="accent4"/>
              </a:buClr>
              <a:defRPr sz="1800"/>
            </a:lvl2pPr>
            <a:lvl3pPr>
              <a:defRPr sz="1800"/>
            </a:lvl3pPr>
            <a:lvl4pPr>
              <a:buClr>
                <a:schemeClr val="accent4"/>
              </a:buCl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buClr>
                <a:schemeClr val="accent4"/>
              </a:buClr>
              <a:defRPr sz="1800"/>
            </a:lvl2pPr>
            <a:lvl3pPr>
              <a:defRPr sz="1800"/>
            </a:lvl3pPr>
            <a:lvl4pPr>
              <a:buClr>
                <a:schemeClr val="accent4"/>
              </a:buCl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6BE4ED3A-5B87-2249-876F-48CF484E243B}" type="datetime1">
              <a:rPr lang="en-CA" smtClean="0"/>
              <a:t>2020-06-19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C5891AC6-EEE8-4646-BD7B-9FF75C1D9B59}" type="datetime1">
              <a:rPr lang="en-CA" smtClean="0"/>
              <a:t>2020-06-19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998DE20-FC9E-EE4A-A69D-02B9760F7D9A}" type="datetime1">
              <a:rPr lang="en-CA" smtClean="0"/>
              <a:t>2020-06-19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87116403-42EB-0244-B3C6-37B9D017AFF6}" type="datetime1">
              <a:rPr lang="en-CA" smtClean="0"/>
              <a:t>2020-06-19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dirty="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dirty="0"/>
              <a:t>Click to edit Master text styles</a:t>
            </a:r>
          </a:p>
        </p:txBody>
      </p:sp>
      <p:sp>
        <p:nvSpPr>
          <p:cNvPr id="5" name="Date Placeholder 4"/>
          <p:cNvSpPr>
            <a:spLocks noGrp="1"/>
          </p:cNvSpPr>
          <p:nvPr>
            <p:ph type="dt" sz="half" idx="10"/>
          </p:nvPr>
        </p:nvSpPr>
        <p:spPr/>
        <p:txBody>
          <a:bodyPr/>
          <a:lstStyle/>
          <a:p>
            <a:fld id="{E9B58BC3-8F5D-B849-A05E-0486D9EA3D85}" type="datetime1">
              <a:rPr lang="en-CA" smtClean="0"/>
              <a:t>2020-06-19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12CBA84E-9891-0C48-B0E2-6CC04E2CB9D1}" type="datetime1">
              <a:rPr lang="en-CA" smtClean="0"/>
              <a:t>2020-06-19</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solidFill>
                  <a:schemeClr val="bg2">
                    <a:lumMod val="25000"/>
                  </a:schemeClr>
                </a:solidFill>
              </a:rPr>
              <a:t>Literacy Instruction </a:t>
            </a:r>
            <a:br>
              <a:rPr lang="en-US" sz="4400" b="1" dirty="0">
                <a:solidFill>
                  <a:schemeClr val="bg2">
                    <a:lumMod val="25000"/>
                  </a:schemeClr>
                </a:solidFill>
              </a:rPr>
            </a:br>
            <a:r>
              <a:rPr lang="en-US" sz="4400" b="1" dirty="0">
                <a:solidFill>
                  <a:schemeClr val="bg2">
                    <a:lumMod val="25000"/>
                  </a:schemeClr>
                </a:solidFill>
              </a:rPr>
              <a:t>in Nunavut:</a:t>
            </a:r>
            <a:br>
              <a:rPr lang="en-US" sz="4400" b="1" dirty="0">
                <a:solidFill>
                  <a:schemeClr val="bg2">
                    <a:lumMod val="25000"/>
                  </a:schemeClr>
                </a:solidFill>
              </a:rPr>
            </a:br>
            <a:r>
              <a:rPr lang="en-US" sz="4400" b="1" dirty="0">
                <a:solidFill>
                  <a:schemeClr val="bg2">
                    <a:lumMod val="25000"/>
                  </a:schemeClr>
                </a:solidFill>
              </a:rPr>
              <a:t>Initial Findings</a:t>
            </a:r>
          </a:p>
        </p:txBody>
      </p:sp>
      <p:sp>
        <p:nvSpPr>
          <p:cNvPr id="3" name="Subtitle 2"/>
          <p:cNvSpPr>
            <a:spLocks noGrp="1"/>
          </p:cNvSpPr>
          <p:nvPr>
            <p:ph type="subTitle" idx="1"/>
          </p:nvPr>
        </p:nvSpPr>
        <p:spPr/>
        <p:txBody>
          <a:bodyPr>
            <a:normAutofit lnSpcReduction="10000"/>
          </a:bodyPr>
          <a:lstStyle/>
          <a:p>
            <a:r>
              <a:rPr lang="en-US" dirty="0">
                <a:solidFill>
                  <a:srgbClr val="359068"/>
                </a:solidFill>
              </a:rPr>
              <a:t>Atlantic Education Graduate Student Conference</a:t>
            </a:r>
          </a:p>
          <a:p>
            <a:r>
              <a:rPr lang="en-US" dirty="0">
                <a:solidFill>
                  <a:srgbClr val="359068"/>
                </a:solidFill>
              </a:rPr>
              <a:t>June 2020</a:t>
            </a:r>
          </a:p>
          <a:p>
            <a:r>
              <a:rPr lang="en-US" dirty="0">
                <a:solidFill>
                  <a:srgbClr val="359068"/>
                </a:solidFill>
              </a:rPr>
              <a:t>A. Katharine Bartlett, B.A., B.Ed., M.Ed., OCT</a:t>
            </a:r>
          </a:p>
          <a:p>
            <a:r>
              <a:rPr lang="en-US" dirty="0">
                <a:solidFill>
                  <a:srgbClr val="359068"/>
                </a:solidFill>
              </a:rPr>
              <a:t>Ph.D. Candidate, University of New Brunswick</a:t>
            </a:r>
          </a:p>
          <a:p>
            <a:r>
              <a:rPr lang="en-US" dirty="0">
                <a:solidFill>
                  <a:srgbClr val="359068"/>
                </a:solidFill>
              </a:rPr>
              <a:t>e2bc7@unb.ca</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0028F8-6923-184D-B1D0-306AB8B1CA47}" type="slidenum">
              <a:rPr lang="en-US" smtClean="0"/>
              <a:pPr/>
              <a:t>1</a:t>
            </a:fld>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5429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Inuktut</a:t>
            </a:r>
            <a:r>
              <a:rPr lang="en-US" dirty="0"/>
              <a:t> in Nunavut</a:t>
            </a:r>
          </a:p>
        </p:txBody>
      </p:sp>
      <p:sp>
        <p:nvSpPr>
          <p:cNvPr id="3" name="Content Placeholder 2"/>
          <p:cNvSpPr>
            <a:spLocks noGrp="1"/>
          </p:cNvSpPr>
          <p:nvPr>
            <p:ph idx="1"/>
          </p:nvPr>
        </p:nvSpPr>
        <p:spPr/>
        <p:txBody>
          <a:bodyPr>
            <a:normAutofit fontScale="70000" lnSpcReduction="20000"/>
          </a:bodyPr>
          <a:lstStyle/>
          <a:p>
            <a:r>
              <a:rPr lang="en-US" dirty="0"/>
              <a:t>Colonial Practices</a:t>
            </a:r>
          </a:p>
          <a:p>
            <a:r>
              <a:rPr lang="en-US" dirty="0"/>
              <a:t>Economic Factors</a:t>
            </a:r>
          </a:p>
          <a:p>
            <a:r>
              <a:rPr lang="en-US" dirty="0"/>
              <a:t>Media Influence</a:t>
            </a:r>
          </a:p>
          <a:p>
            <a:r>
              <a:rPr lang="en-US" dirty="0"/>
              <a:t>Cultural Identity</a:t>
            </a:r>
          </a:p>
          <a:p>
            <a:r>
              <a:rPr lang="en-US" dirty="0"/>
              <a:t>Structural Changes</a:t>
            </a:r>
          </a:p>
          <a:p>
            <a:r>
              <a:rPr lang="en-US" dirty="0"/>
              <a:t>Government Commitment</a:t>
            </a:r>
          </a:p>
          <a:p>
            <a:pPr lvl="1"/>
            <a:r>
              <a:rPr lang="en-US" dirty="0"/>
              <a:t>Guiding legislative documents</a:t>
            </a:r>
          </a:p>
          <a:p>
            <a:pPr lvl="1"/>
            <a:r>
              <a:rPr lang="en-US" dirty="0"/>
              <a:t>Inuit Language Protection Act, Official Languages Act</a:t>
            </a:r>
          </a:p>
          <a:p>
            <a:pPr lvl="1"/>
            <a:r>
              <a:rPr lang="en-US" dirty="0"/>
              <a:t>Education Act, Bilingual Education Strategy</a:t>
            </a:r>
          </a:p>
          <a:p>
            <a:r>
              <a:rPr lang="en-US" dirty="0"/>
              <a:t>Indifference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10</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05361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Factors Influencing the Effectiveness of Instruction</a:t>
            </a:r>
          </a:p>
        </p:txBody>
      </p:sp>
      <p:sp>
        <p:nvSpPr>
          <p:cNvPr id="3" name="Content Placeholder 2"/>
          <p:cNvSpPr>
            <a:spLocks noGrp="1"/>
          </p:cNvSpPr>
          <p:nvPr>
            <p:ph idx="1"/>
          </p:nvPr>
        </p:nvSpPr>
        <p:spPr/>
        <p:txBody>
          <a:bodyPr>
            <a:normAutofit fontScale="77500" lnSpcReduction="20000"/>
          </a:bodyPr>
          <a:lstStyle/>
          <a:p>
            <a:r>
              <a:rPr lang="en-US" dirty="0"/>
              <a:t>Socioeconomic Factors</a:t>
            </a:r>
          </a:p>
          <a:p>
            <a:r>
              <a:rPr lang="en-US" dirty="0"/>
              <a:t>Home Factors</a:t>
            </a:r>
          </a:p>
          <a:p>
            <a:pPr lvl="1"/>
            <a:r>
              <a:rPr lang="en-US" dirty="0"/>
              <a:t>Linguistic Similarities and Differences</a:t>
            </a:r>
          </a:p>
          <a:p>
            <a:pPr lvl="1"/>
            <a:r>
              <a:rPr lang="en-US" dirty="0"/>
              <a:t>Exposure to English at Home</a:t>
            </a:r>
          </a:p>
          <a:p>
            <a:pPr lvl="1"/>
            <a:r>
              <a:rPr lang="en-US" dirty="0"/>
              <a:t>Parenting Styles</a:t>
            </a:r>
          </a:p>
          <a:p>
            <a:pPr lvl="1"/>
            <a:r>
              <a:rPr lang="en-US" dirty="0"/>
              <a:t>Language Socialization</a:t>
            </a:r>
          </a:p>
          <a:p>
            <a:r>
              <a:rPr lang="en-US" dirty="0"/>
              <a:t>School Factors</a:t>
            </a:r>
          </a:p>
          <a:p>
            <a:pPr lvl="1"/>
            <a:r>
              <a:rPr lang="en-US" dirty="0"/>
              <a:t>Programming</a:t>
            </a:r>
          </a:p>
          <a:p>
            <a:pPr lvl="1"/>
            <a:r>
              <a:rPr lang="en-US" dirty="0"/>
              <a:t>Language Use within / outside the Classroom</a:t>
            </a:r>
          </a:p>
          <a:p>
            <a:pPr lvl="1"/>
            <a:r>
              <a:rPr lang="en-US" dirty="0"/>
              <a:t>Teacher Effects</a:t>
            </a:r>
          </a:p>
          <a:p>
            <a:pPr lvl="2"/>
            <a:r>
              <a:rPr lang="en-US" dirty="0"/>
              <a:t>Quality of Instruction</a:t>
            </a:r>
          </a:p>
          <a:p>
            <a:pPr lvl="2"/>
            <a:r>
              <a:rPr lang="en-US" dirty="0"/>
              <a:t>Language of Teacher Speech</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11</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41186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Supporting Teacher Improvement</a:t>
            </a:r>
          </a:p>
        </p:txBody>
      </p:sp>
      <p:sp>
        <p:nvSpPr>
          <p:cNvPr id="3" name="Content Placeholder 2"/>
          <p:cNvSpPr>
            <a:spLocks noGrp="1"/>
          </p:cNvSpPr>
          <p:nvPr>
            <p:ph idx="1"/>
          </p:nvPr>
        </p:nvSpPr>
        <p:spPr/>
        <p:txBody>
          <a:bodyPr/>
          <a:lstStyle/>
          <a:p>
            <a:r>
              <a:rPr lang="en-US" dirty="0"/>
              <a:t>Professional Development</a:t>
            </a:r>
          </a:p>
          <a:p>
            <a:r>
              <a:rPr lang="en-US" dirty="0"/>
              <a:t>Coaching</a:t>
            </a:r>
          </a:p>
          <a:p>
            <a:r>
              <a:rPr lang="en-US" dirty="0"/>
              <a:t>Administrator Expectations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12</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7500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p:txBody>
          <a:bodyPr/>
          <a:lstStyle/>
          <a:p>
            <a:r>
              <a:rPr lang="en-US" dirty="0"/>
              <a:t>Grounded Theory</a:t>
            </a:r>
          </a:p>
          <a:p>
            <a:pPr lvl="1"/>
            <a:r>
              <a:rPr lang="en-US" dirty="0"/>
              <a:t>Inuit </a:t>
            </a:r>
            <a:r>
              <a:rPr lang="en-CA" dirty="0" err="1"/>
              <a:t>Qaujimajatuqangit</a:t>
            </a:r>
            <a:r>
              <a:rPr lang="en-CA" dirty="0"/>
              <a:t> </a:t>
            </a:r>
          </a:p>
          <a:p>
            <a:pPr lvl="2"/>
            <a:r>
              <a:rPr lang="en-CA" dirty="0"/>
              <a:t>“all aspects of traditional Inuit culture including values, worldview, language, social organization, knowledge, life skills, perceptions and expectations” (Nunavut Social Development Council as cited in Department of Education, 2005, p. 5) </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13</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2491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Grounded Theory</a:t>
            </a:r>
          </a:p>
        </p:txBody>
      </p:sp>
      <p:sp>
        <p:nvSpPr>
          <p:cNvPr id="3" name="Content Placeholder 2"/>
          <p:cNvSpPr>
            <a:spLocks noGrp="1"/>
          </p:cNvSpPr>
          <p:nvPr>
            <p:ph idx="1"/>
          </p:nvPr>
        </p:nvSpPr>
        <p:spPr/>
        <p:txBody>
          <a:bodyPr>
            <a:normAutofit fontScale="70000" lnSpcReduction="20000"/>
          </a:bodyPr>
          <a:lstStyle/>
          <a:p>
            <a:r>
              <a:rPr lang="en-US" dirty="0"/>
              <a:t>Generates a theory to explain why something is happening (</a:t>
            </a:r>
            <a:r>
              <a:rPr lang="en-CA" dirty="0"/>
              <a:t>Creswell, 2007)</a:t>
            </a:r>
          </a:p>
          <a:p>
            <a:r>
              <a:rPr lang="en-CA" dirty="0"/>
              <a:t>Useful for problems or areas where there has been little theoretical research </a:t>
            </a:r>
          </a:p>
          <a:p>
            <a:r>
              <a:rPr lang="en-CA" dirty="0"/>
              <a:t>Often used in applied fields </a:t>
            </a:r>
          </a:p>
          <a:p>
            <a:r>
              <a:rPr lang="en-CA" dirty="0"/>
              <a:t>“investigations of relatively unchartered waters” (Stern, 1994, p. 116)</a:t>
            </a:r>
          </a:p>
          <a:p>
            <a:r>
              <a:rPr lang="en-CA" dirty="0"/>
              <a:t>Constructivist grounded theory </a:t>
            </a:r>
          </a:p>
          <a:p>
            <a:pPr lvl="1"/>
            <a:r>
              <a:rPr lang="en-CA" dirty="0"/>
              <a:t>The researcher creates the data by their interaction with it (</a:t>
            </a:r>
            <a:r>
              <a:rPr lang="en-CA" dirty="0" err="1"/>
              <a:t>Charmaz</a:t>
            </a:r>
            <a:r>
              <a:rPr lang="en-CA" dirty="0"/>
              <a:t>, 2010, p. 185) </a:t>
            </a:r>
          </a:p>
          <a:p>
            <a:pPr lvl="1"/>
            <a:r>
              <a:rPr lang="en-CA" dirty="0"/>
              <a:t>“The viewer is part of what is viewed rather than separate from it” (</a:t>
            </a:r>
            <a:r>
              <a:rPr lang="en-CA" dirty="0" err="1"/>
              <a:t>Charmaz</a:t>
            </a:r>
            <a:r>
              <a:rPr lang="en-CA" dirty="0"/>
              <a:t>, 2010, p. 197)</a:t>
            </a:r>
          </a:p>
          <a:p>
            <a:pPr marL="0" indent="0">
              <a:buNone/>
            </a:pP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14</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3414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t>Grounded Theory &amp; Aboriginal Epistemology</a:t>
            </a:r>
            <a:endParaRPr lang="en-US" sz="4000" dirty="0"/>
          </a:p>
        </p:txBody>
      </p:sp>
      <p:sp>
        <p:nvSpPr>
          <p:cNvPr id="3" name="Content Placeholder 2"/>
          <p:cNvSpPr>
            <a:spLocks noGrp="1"/>
          </p:cNvSpPr>
          <p:nvPr>
            <p:ph idx="1"/>
          </p:nvPr>
        </p:nvSpPr>
        <p:spPr/>
        <p:txBody>
          <a:bodyPr/>
          <a:lstStyle/>
          <a:p>
            <a:r>
              <a:rPr lang="en-CA" dirty="0"/>
              <a:t>“grounded in the self, the spirit, and the unknown” (Ermine, 1995, p. 108) </a:t>
            </a:r>
          </a:p>
          <a:p>
            <a:r>
              <a:rPr lang="en-CA" dirty="0"/>
              <a:t>Importance of Understanding History (</a:t>
            </a:r>
            <a:r>
              <a:rPr lang="en-CA" dirty="0" err="1"/>
              <a:t>McKeever</a:t>
            </a:r>
            <a:r>
              <a:rPr lang="en-CA" dirty="0"/>
              <a:t>, 2000)</a:t>
            </a:r>
          </a:p>
          <a:p>
            <a:r>
              <a:rPr lang="en-US" dirty="0"/>
              <a:t>Making </a:t>
            </a:r>
            <a:r>
              <a:rPr lang="en-CA" dirty="0"/>
              <a:t>Space for Indigenous Knowledge (Smith, 2010) </a:t>
            </a:r>
          </a:p>
          <a:p>
            <a:r>
              <a:rPr lang="en-CA" dirty="0"/>
              <a:t>Ethical Accountabilities (Smith, 2010) </a:t>
            </a:r>
          </a:p>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15</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4650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a:t>
            </a:r>
          </a:p>
        </p:txBody>
      </p:sp>
      <p:sp>
        <p:nvSpPr>
          <p:cNvPr id="3" name="Content Placeholder 2"/>
          <p:cNvSpPr>
            <a:spLocks noGrp="1"/>
          </p:cNvSpPr>
          <p:nvPr>
            <p:ph idx="1"/>
          </p:nvPr>
        </p:nvSpPr>
        <p:spPr/>
        <p:txBody>
          <a:bodyPr>
            <a:normAutofit/>
          </a:bodyPr>
          <a:lstStyle/>
          <a:p>
            <a:r>
              <a:rPr lang="en-US" dirty="0"/>
              <a:t>Email invitation to:</a:t>
            </a:r>
          </a:p>
          <a:p>
            <a:pPr lvl="1"/>
            <a:r>
              <a:rPr lang="en-US" dirty="0"/>
              <a:t>Teachers, Language Specialists, Learning Coaches, Consultants, Administrators, Superintendents, Executive Directors, Directors, Assistant Deputy Minister</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16</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9523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p:txBody>
          <a:bodyPr>
            <a:normAutofit fontScale="92500"/>
          </a:bodyPr>
          <a:lstStyle/>
          <a:p>
            <a:r>
              <a:rPr lang="en-US" dirty="0"/>
              <a:t>Section A: Personal Background</a:t>
            </a:r>
          </a:p>
          <a:p>
            <a:pPr lvl="1"/>
            <a:r>
              <a:rPr lang="en-US" dirty="0"/>
              <a:t>Level of education</a:t>
            </a:r>
          </a:p>
          <a:p>
            <a:pPr lvl="1"/>
            <a:r>
              <a:rPr lang="en-US" dirty="0"/>
              <a:t>Years teaching / in Nunavut</a:t>
            </a:r>
          </a:p>
          <a:p>
            <a:pPr lvl="1"/>
            <a:r>
              <a:rPr lang="en-US" dirty="0"/>
              <a:t>Inuit / non-Inuit</a:t>
            </a:r>
          </a:p>
          <a:p>
            <a:pPr lvl="1"/>
            <a:r>
              <a:rPr lang="en-US" dirty="0"/>
              <a:t>Languages spoken</a:t>
            </a:r>
          </a:p>
          <a:p>
            <a:r>
              <a:rPr lang="en-US" dirty="0"/>
              <a:t>Section B: School Demographics</a:t>
            </a:r>
          </a:p>
          <a:p>
            <a:pPr lvl="1"/>
            <a:r>
              <a:rPr lang="en-US" dirty="0"/>
              <a:t>Role</a:t>
            </a:r>
          </a:p>
          <a:p>
            <a:pPr lvl="1"/>
            <a:r>
              <a:rPr lang="en-US" dirty="0"/>
              <a:t>Language of instruction</a:t>
            </a:r>
          </a:p>
          <a:p>
            <a:pPr lvl="1"/>
            <a:r>
              <a:rPr lang="en-US" dirty="0"/>
              <a:t>School Language of Instruction Model and compliance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17</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1376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p:txBody>
          <a:bodyPr>
            <a:normAutofit fontScale="77500" lnSpcReduction="20000"/>
          </a:bodyPr>
          <a:lstStyle/>
          <a:p>
            <a:r>
              <a:rPr lang="en-US" dirty="0"/>
              <a:t>Section C: Language &amp; Literacy</a:t>
            </a:r>
          </a:p>
          <a:p>
            <a:pPr lvl="1"/>
            <a:r>
              <a:rPr lang="en-US" dirty="0"/>
              <a:t>How do you perceive the role of each language (</a:t>
            </a:r>
            <a:r>
              <a:rPr lang="en-US" dirty="0" err="1"/>
              <a:t>Inuktut</a:t>
            </a:r>
            <a:r>
              <a:rPr lang="en-US" dirty="0"/>
              <a:t> and English) in the lives of your students in your community?</a:t>
            </a:r>
            <a:endParaRPr lang="en-CA" dirty="0"/>
          </a:p>
          <a:p>
            <a:pPr lvl="1"/>
            <a:r>
              <a:rPr lang="en-US" dirty="0"/>
              <a:t>Define/describe literacy.</a:t>
            </a:r>
            <a:endParaRPr lang="en-CA" dirty="0"/>
          </a:p>
          <a:p>
            <a:pPr lvl="1"/>
            <a:r>
              <a:rPr lang="en-US" dirty="0"/>
              <a:t>Are you aware of the literacy framework?</a:t>
            </a:r>
            <a:endParaRPr lang="en-CA" dirty="0"/>
          </a:p>
          <a:p>
            <a:pPr lvl="1"/>
            <a:r>
              <a:rPr lang="en-US" dirty="0"/>
              <a:t>What is balanced literacy?</a:t>
            </a:r>
            <a:endParaRPr lang="en-CA" dirty="0"/>
          </a:p>
          <a:p>
            <a:pPr lvl="1"/>
            <a:r>
              <a:rPr lang="en-US" dirty="0"/>
              <a:t>During your teaching in Nunavut, what successes have you experienced using balanced literacy?</a:t>
            </a:r>
            <a:endParaRPr lang="en-CA" dirty="0"/>
          </a:p>
          <a:p>
            <a:pPr lvl="1"/>
            <a:r>
              <a:rPr lang="en-US" dirty="0"/>
              <a:t>How effective do you believe balanced literacy to be for developing strong literacy skills in both </a:t>
            </a:r>
            <a:r>
              <a:rPr lang="en-US" dirty="0" err="1"/>
              <a:t>Inuktut</a:t>
            </a:r>
            <a:r>
              <a:rPr lang="en-US" dirty="0"/>
              <a:t> and English?  </a:t>
            </a:r>
            <a:endParaRPr lang="en-CA" dirty="0"/>
          </a:p>
          <a:p>
            <a:pPr lvl="1"/>
            <a:r>
              <a:rPr lang="en-US" dirty="0"/>
              <a:t>What support have you received to help you implement the literacy framework and/or balanced literacy?</a:t>
            </a:r>
            <a:endParaRPr lang="en-CA" dirty="0"/>
          </a:p>
          <a:p>
            <a:pPr lvl="1"/>
            <a:r>
              <a:rPr lang="en-US" dirty="0"/>
              <a:t>What supports have been most helpful?</a:t>
            </a:r>
          </a:p>
          <a:p>
            <a:pPr lvl="1"/>
            <a:r>
              <a:rPr lang="en-US" dirty="0"/>
              <a:t>What additional supports do you perceive as needed?</a:t>
            </a:r>
            <a:endParaRPr lang="en-CA" dirty="0"/>
          </a:p>
          <a:p>
            <a:pPr lvl="1"/>
            <a:endParaRPr lang="en-CA" dirty="0"/>
          </a:p>
          <a:p>
            <a:pPr lvl="1"/>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18</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87245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Survey Responses</a:t>
            </a:r>
            <a:endParaRPr lang="en-US" dirty="0"/>
          </a:p>
        </p:txBody>
      </p:sp>
      <p:sp>
        <p:nvSpPr>
          <p:cNvPr id="3" name="Content Placeholder 2"/>
          <p:cNvSpPr>
            <a:spLocks noGrp="1"/>
          </p:cNvSpPr>
          <p:nvPr>
            <p:ph idx="1"/>
          </p:nvPr>
        </p:nvSpPr>
        <p:spPr/>
        <p:txBody>
          <a:bodyPr>
            <a:normAutofit fontScale="55000" lnSpcReduction="20000"/>
          </a:bodyPr>
          <a:lstStyle/>
          <a:p>
            <a:r>
              <a:rPr lang="en-US" dirty="0"/>
              <a:t>55 educators have completed the survey</a:t>
            </a:r>
          </a:p>
          <a:p>
            <a:pPr lvl="1"/>
            <a:r>
              <a:rPr lang="en-US" dirty="0"/>
              <a:t>77% non-Inuit</a:t>
            </a:r>
          </a:p>
          <a:p>
            <a:pPr lvl="1"/>
            <a:r>
              <a:rPr lang="en-US" dirty="0"/>
              <a:t>24% speak Inuktitut, 16% French</a:t>
            </a:r>
          </a:p>
          <a:p>
            <a:r>
              <a:rPr lang="en-US" dirty="0"/>
              <a:t>Role</a:t>
            </a:r>
          </a:p>
          <a:p>
            <a:pPr lvl="2"/>
            <a:r>
              <a:rPr lang="en-US" dirty="0"/>
              <a:t>56% Teacher, fairly even SST, LC, Administrator</a:t>
            </a:r>
          </a:p>
          <a:p>
            <a:r>
              <a:rPr lang="en-US" dirty="0"/>
              <a:t>24% teach in Inuktitut</a:t>
            </a:r>
          </a:p>
          <a:p>
            <a:r>
              <a:rPr lang="en-US" dirty="0"/>
              <a:t>Educational Background: </a:t>
            </a:r>
          </a:p>
          <a:p>
            <a:pPr lvl="1"/>
            <a:r>
              <a:rPr lang="en-US" dirty="0"/>
              <a:t>60% </a:t>
            </a:r>
            <a:r>
              <a:rPr lang="en-US" dirty="0" err="1"/>
              <a:t>BEd</a:t>
            </a:r>
            <a:endParaRPr lang="en-US" dirty="0"/>
          </a:p>
          <a:p>
            <a:pPr lvl="1"/>
            <a:r>
              <a:rPr lang="en-US" dirty="0"/>
              <a:t>34% MEd / PhD</a:t>
            </a:r>
          </a:p>
          <a:p>
            <a:r>
              <a:rPr lang="en-US" dirty="0"/>
              <a:t>Years teaching in Nunavut</a:t>
            </a:r>
          </a:p>
          <a:p>
            <a:pPr lvl="2"/>
            <a:r>
              <a:rPr lang="en-US" dirty="0"/>
              <a:t>36% 10+years</a:t>
            </a:r>
          </a:p>
          <a:p>
            <a:pPr lvl="2"/>
            <a:r>
              <a:rPr lang="en-US" dirty="0"/>
              <a:t>28% 5-10 years</a:t>
            </a:r>
          </a:p>
          <a:p>
            <a:pPr lvl="2"/>
            <a:r>
              <a:rPr lang="en-US" dirty="0"/>
              <a:t>22% 2-5 years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19</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961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Introduction</a:t>
            </a:r>
          </a:p>
          <a:p>
            <a:r>
              <a:rPr lang="en-US" dirty="0"/>
              <a:t>Literature Review</a:t>
            </a:r>
          </a:p>
          <a:p>
            <a:r>
              <a:rPr lang="en-US" dirty="0"/>
              <a:t>Methodology</a:t>
            </a:r>
          </a:p>
          <a:p>
            <a:r>
              <a:rPr lang="en-US" dirty="0"/>
              <a:t>Initial Findings</a:t>
            </a:r>
          </a:p>
          <a:p>
            <a:r>
              <a:rPr lang="en-US" dirty="0"/>
              <a:t>Next Steps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pPr/>
              <a:t>2</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3585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Responses</a:t>
            </a:r>
          </a:p>
        </p:txBody>
      </p:sp>
      <p:sp>
        <p:nvSpPr>
          <p:cNvPr id="3" name="Content Placeholder 2"/>
          <p:cNvSpPr>
            <a:spLocks noGrp="1"/>
          </p:cNvSpPr>
          <p:nvPr>
            <p:ph idx="1"/>
          </p:nvPr>
        </p:nvSpPr>
        <p:spPr/>
        <p:txBody>
          <a:bodyPr>
            <a:normAutofit/>
          </a:bodyPr>
          <a:lstStyle/>
          <a:p>
            <a:pPr lvl="1"/>
            <a:r>
              <a:rPr lang="en-US" dirty="0"/>
              <a:t>Are you aware of the literacy framework?</a:t>
            </a:r>
          </a:p>
          <a:p>
            <a:pPr lvl="2"/>
            <a:r>
              <a:rPr lang="en-US" dirty="0"/>
              <a:t>Yes 95% </a:t>
            </a:r>
            <a:endParaRPr lang="en-CA" dirty="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20</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3019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Responses</a:t>
            </a:r>
          </a:p>
        </p:txBody>
      </p:sp>
      <p:sp>
        <p:nvSpPr>
          <p:cNvPr id="3" name="Content Placeholder 2"/>
          <p:cNvSpPr>
            <a:spLocks noGrp="1"/>
          </p:cNvSpPr>
          <p:nvPr>
            <p:ph idx="1"/>
          </p:nvPr>
        </p:nvSpPr>
        <p:spPr/>
        <p:txBody>
          <a:bodyPr>
            <a:normAutofit/>
          </a:bodyPr>
          <a:lstStyle/>
          <a:p>
            <a:pPr marL="0" indent="0" algn="ctr">
              <a:buNone/>
            </a:pPr>
            <a:endParaRPr lang="en-US" i="1" dirty="0"/>
          </a:p>
          <a:p>
            <a:pPr marL="0" indent="0" algn="ctr">
              <a:buNone/>
            </a:pPr>
            <a:r>
              <a:rPr lang="en-US" i="1" dirty="0"/>
              <a:t>“</a:t>
            </a:r>
            <a:r>
              <a:rPr lang="en-US" i="1" dirty="0" err="1"/>
              <a:t>Inuktut</a:t>
            </a:r>
            <a:r>
              <a:rPr lang="en-US" i="1" dirty="0"/>
              <a:t> is the language of the community I live in.”</a:t>
            </a:r>
          </a:p>
          <a:p>
            <a:pPr marL="0" indent="0" algn="ctr">
              <a:buNone/>
            </a:pPr>
            <a:endParaRPr lang="en-US" i="1" dirty="0"/>
          </a:p>
          <a:p>
            <a:pPr marL="0" indent="0" algn="ctr">
              <a:buNone/>
            </a:pPr>
            <a:r>
              <a:rPr lang="en-US" i="1" dirty="0"/>
              <a:t>“Inuktitut is being lost in my community. Teachers are trying to teach this in school, but it is not coming back at the rate needed.”</a:t>
            </a:r>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21</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00361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Responses</a:t>
            </a:r>
          </a:p>
        </p:txBody>
      </p:sp>
      <p:sp>
        <p:nvSpPr>
          <p:cNvPr id="3" name="Content Placeholder 2"/>
          <p:cNvSpPr>
            <a:spLocks noGrp="1"/>
          </p:cNvSpPr>
          <p:nvPr>
            <p:ph idx="1"/>
          </p:nvPr>
        </p:nvSpPr>
        <p:spPr/>
        <p:txBody>
          <a:bodyPr>
            <a:normAutofit/>
          </a:bodyPr>
          <a:lstStyle/>
          <a:p>
            <a:pPr marL="0" indent="0" algn="ctr">
              <a:buNone/>
            </a:pPr>
            <a:r>
              <a:rPr lang="en-US" i="1" dirty="0"/>
              <a:t>“Literacy is being able to read and write in any language to a level that you can live a productive life.”</a:t>
            </a:r>
          </a:p>
          <a:p>
            <a:pPr marL="0" indent="0" algn="ctr">
              <a:buNone/>
            </a:pPr>
            <a:endParaRPr lang="en-US" i="1" dirty="0"/>
          </a:p>
          <a:p>
            <a:pPr marL="0" indent="0" algn="ctr">
              <a:buNone/>
            </a:pPr>
            <a:r>
              <a:rPr lang="en-US" i="1" dirty="0"/>
              <a:t>“Mother tongue is the soul of any human being. So I encourage all of my students and staff to use their local language in the school at all times.”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22</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03895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Responses</a:t>
            </a:r>
          </a:p>
        </p:txBody>
      </p:sp>
      <p:sp>
        <p:nvSpPr>
          <p:cNvPr id="3" name="Content Placeholder 2"/>
          <p:cNvSpPr>
            <a:spLocks noGrp="1"/>
          </p:cNvSpPr>
          <p:nvPr>
            <p:ph idx="1"/>
          </p:nvPr>
        </p:nvSpPr>
        <p:spPr/>
        <p:txBody>
          <a:bodyPr>
            <a:normAutofit/>
          </a:bodyPr>
          <a:lstStyle/>
          <a:p>
            <a:r>
              <a:rPr lang="en-US" dirty="0"/>
              <a:t>What support have you received to help you implement the literacy framework and/or balanced literacy?</a:t>
            </a:r>
          </a:p>
          <a:p>
            <a:pPr lvl="1"/>
            <a:r>
              <a:rPr lang="en-US" dirty="0"/>
              <a:t>Professional Development 80%</a:t>
            </a:r>
          </a:p>
          <a:p>
            <a:pPr lvl="1"/>
            <a:r>
              <a:rPr lang="en-US" dirty="0"/>
              <a:t>Coaching 43%</a:t>
            </a:r>
          </a:p>
          <a:p>
            <a:pPr lvl="1"/>
            <a:r>
              <a:rPr lang="en-US" dirty="0"/>
              <a:t>Resources 68%</a:t>
            </a:r>
          </a:p>
          <a:p>
            <a:pPr lvl="1"/>
            <a:r>
              <a:rPr lang="en-US" dirty="0"/>
              <a:t>Time 43%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23</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25296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Responses</a:t>
            </a:r>
          </a:p>
        </p:txBody>
      </p:sp>
      <p:sp>
        <p:nvSpPr>
          <p:cNvPr id="3" name="Content Placeholder 2"/>
          <p:cNvSpPr>
            <a:spLocks noGrp="1"/>
          </p:cNvSpPr>
          <p:nvPr>
            <p:ph idx="1"/>
          </p:nvPr>
        </p:nvSpPr>
        <p:spPr/>
        <p:txBody>
          <a:bodyPr>
            <a:normAutofit fontScale="92500"/>
          </a:bodyPr>
          <a:lstStyle/>
          <a:p>
            <a:r>
              <a:rPr lang="en-US" dirty="0"/>
              <a:t>What supports have been most helpful?</a:t>
            </a:r>
          </a:p>
          <a:p>
            <a:pPr lvl="1"/>
            <a:r>
              <a:rPr lang="en-US" i="1" dirty="0"/>
              <a:t>“PD and working with teachers”</a:t>
            </a:r>
          </a:p>
          <a:p>
            <a:pPr lvl="1"/>
            <a:r>
              <a:rPr lang="en-US" i="1" dirty="0"/>
              <a:t>“In-services help me understand, be coaches, how to teach, supported”</a:t>
            </a:r>
          </a:p>
          <a:p>
            <a:pPr lvl="1"/>
            <a:r>
              <a:rPr lang="en-US" i="1" dirty="0"/>
              <a:t>“My coworkers”</a:t>
            </a:r>
          </a:p>
          <a:p>
            <a:r>
              <a:rPr lang="en-US" dirty="0"/>
              <a:t>What additional supports do you perceive as needed?</a:t>
            </a:r>
          </a:p>
          <a:p>
            <a:pPr lvl="1"/>
            <a:r>
              <a:rPr lang="en-US" i="1" dirty="0"/>
              <a:t>“More coaches!”</a:t>
            </a:r>
          </a:p>
          <a:p>
            <a:pPr lvl="1"/>
            <a:r>
              <a:rPr lang="en-US" i="1" dirty="0"/>
              <a:t>“More PD for BL [Balanced Literacy]; All staff must be trained; actual demonstrations”</a:t>
            </a:r>
          </a:p>
          <a:p>
            <a:pPr lvl="1"/>
            <a:r>
              <a:rPr lang="en-US" i="1" dirty="0"/>
              <a:t>“More resources in </a:t>
            </a:r>
            <a:r>
              <a:rPr lang="en-US" i="1" dirty="0" err="1"/>
              <a:t>Inuktut</a:t>
            </a:r>
            <a:r>
              <a:rPr lang="en-US" i="1" dirty="0"/>
              <a:t>”</a:t>
            </a:r>
          </a:p>
          <a:p>
            <a:pPr lvl="1"/>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24</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7480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Interviews</a:t>
            </a:r>
          </a:p>
        </p:txBody>
      </p:sp>
      <p:sp>
        <p:nvSpPr>
          <p:cNvPr id="3" name="Content Placeholder 2"/>
          <p:cNvSpPr>
            <a:spLocks noGrp="1"/>
          </p:cNvSpPr>
          <p:nvPr>
            <p:ph idx="1"/>
          </p:nvPr>
        </p:nvSpPr>
        <p:spPr/>
        <p:txBody>
          <a:bodyPr/>
          <a:lstStyle/>
          <a:p>
            <a:r>
              <a:rPr lang="en-US" dirty="0"/>
              <a:t>2 interviews conducted</a:t>
            </a:r>
          </a:p>
          <a:p>
            <a:r>
              <a:rPr lang="en-CA" dirty="0" err="1"/>
              <a:t>Inuuqatigiitsiarniq</a:t>
            </a:r>
            <a:r>
              <a:rPr lang="en-CA" dirty="0"/>
              <a:t> (respect) &amp; </a:t>
            </a:r>
            <a:r>
              <a:rPr lang="en-CA" dirty="0" err="1"/>
              <a:t>Tunnganarniq</a:t>
            </a:r>
            <a:r>
              <a:rPr lang="en-CA" dirty="0"/>
              <a:t> (welcoming) </a:t>
            </a:r>
          </a:p>
          <a:p>
            <a:r>
              <a:rPr lang="en-CA" dirty="0"/>
              <a:t>Tell me about your experiences with the literacy framework</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25</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9351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endParaRPr lang="en-US" dirty="0"/>
          </a:p>
        </p:txBody>
      </p:sp>
      <p:sp>
        <p:nvSpPr>
          <p:cNvPr id="3" name="Content Placeholder 2"/>
          <p:cNvSpPr>
            <a:spLocks noGrp="1"/>
          </p:cNvSpPr>
          <p:nvPr>
            <p:ph idx="1"/>
          </p:nvPr>
        </p:nvSpPr>
        <p:spPr/>
        <p:txBody>
          <a:bodyPr/>
          <a:lstStyle/>
          <a:p>
            <a:r>
              <a:rPr lang="en-US" dirty="0"/>
              <a:t>Additional Interviews / Data Collection</a:t>
            </a:r>
          </a:p>
          <a:p>
            <a:pPr lvl="1"/>
            <a:r>
              <a:rPr lang="en-CA" dirty="0"/>
              <a:t>“networked introductions” (Rubin &amp; Rubin, 1995, p. 68) </a:t>
            </a:r>
          </a:p>
          <a:p>
            <a:pPr lvl="1"/>
            <a:r>
              <a:rPr lang="en-CA" dirty="0"/>
              <a:t>completeness and saturation (Rubin &amp; Rubin, 1995). </a:t>
            </a:r>
            <a:endParaRPr lang="en-US" dirty="0"/>
          </a:p>
          <a:p>
            <a:pPr lvl="1"/>
            <a:r>
              <a:rPr lang="en-CA" dirty="0"/>
              <a:t>“range of responses” (Wolcott as cited in Baker &amp; Edwards, p. 4) </a:t>
            </a:r>
          </a:p>
          <a:p>
            <a:r>
              <a:rPr lang="en-US" dirty="0"/>
              <a:t>Appreciative Inquiry</a:t>
            </a:r>
          </a:p>
          <a:p>
            <a:pPr lvl="2"/>
            <a:r>
              <a:rPr lang="en-US" dirty="0"/>
              <a:t>Search for successful practices and strategies</a:t>
            </a:r>
          </a:p>
          <a:p>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pPr/>
              <a:t>26</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04105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normAutofit fontScale="92500" lnSpcReduction="10000"/>
          </a:bodyPr>
          <a:lstStyle/>
          <a:p>
            <a:r>
              <a:rPr lang="en-CA" dirty="0"/>
              <a:t>“This [literacy] framework provides a </a:t>
            </a:r>
            <a:r>
              <a:rPr lang="en-CA" b="1" dirty="0">
                <a:solidFill>
                  <a:srgbClr val="359068"/>
                </a:solidFill>
              </a:rPr>
              <a:t>consistent way to teach and assess</a:t>
            </a:r>
            <a:r>
              <a:rPr lang="en-CA" b="1" dirty="0"/>
              <a:t> </a:t>
            </a:r>
            <a:r>
              <a:rPr lang="en-CA" dirty="0"/>
              <a:t>student literacy skills” (Department of Education, 2014a, p. 1) </a:t>
            </a:r>
          </a:p>
          <a:p>
            <a:r>
              <a:rPr lang="en-CA" dirty="0"/>
              <a:t>“The </a:t>
            </a:r>
            <a:r>
              <a:rPr lang="en-CA" b="1" dirty="0">
                <a:solidFill>
                  <a:srgbClr val="359068"/>
                </a:solidFill>
              </a:rPr>
              <a:t>first phase </a:t>
            </a:r>
            <a:r>
              <a:rPr lang="en-CA" dirty="0"/>
              <a:t>of our literacy framework will focus on K-8 programming using a Balanced Literacy approach, resource development (all languages) and professional development” (Department of Education, 2014a, p. 1)</a:t>
            </a:r>
          </a:p>
          <a:p>
            <a:r>
              <a:rPr lang="en-CA" dirty="0"/>
              <a:t>“Balanced Literacy is a comprehensive approach to literacy development and includes strategies to support reading, writing, and word study” (Department of Education, 2014b, p. 2). </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3</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408506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Purpose / Research Questions</a:t>
            </a:r>
          </a:p>
        </p:txBody>
      </p:sp>
      <p:sp>
        <p:nvSpPr>
          <p:cNvPr id="3" name="Content Placeholder 2"/>
          <p:cNvSpPr>
            <a:spLocks noGrp="1"/>
          </p:cNvSpPr>
          <p:nvPr>
            <p:ph idx="1"/>
          </p:nvPr>
        </p:nvSpPr>
        <p:spPr/>
        <p:txBody>
          <a:bodyPr>
            <a:normAutofit/>
          </a:bodyPr>
          <a:lstStyle/>
          <a:p>
            <a:r>
              <a:rPr lang="en-US" dirty="0"/>
              <a:t>To collect the stories of educators</a:t>
            </a:r>
          </a:p>
          <a:p>
            <a:pPr lvl="1"/>
            <a:r>
              <a:rPr lang="en-US" dirty="0"/>
              <a:t>What are the stories of educators as they implement the Literacy Framework? </a:t>
            </a:r>
          </a:p>
          <a:p>
            <a:r>
              <a:rPr lang="en-US" dirty="0"/>
              <a:t>What insights and lessons do these stories tell us about:</a:t>
            </a:r>
          </a:p>
          <a:p>
            <a:pPr lvl="1"/>
            <a:r>
              <a:rPr lang="en-US" dirty="0"/>
              <a:t>Literacy instruction in a bilingual environment?</a:t>
            </a:r>
          </a:p>
          <a:p>
            <a:pPr lvl="1"/>
            <a:r>
              <a:rPr lang="en-US" dirty="0"/>
              <a:t>Implementation of educational initiatives in Nunavut?</a:t>
            </a:r>
          </a:p>
          <a:p>
            <a:pPr lvl="1"/>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4</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4053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a:t>
            </a:r>
          </a:p>
        </p:txBody>
      </p:sp>
      <p:sp>
        <p:nvSpPr>
          <p:cNvPr id="3" name="Content Placeholder 2"/>
          <p:cNvSpPr>
            <a:spLocks noGrp="1"/>
          </p:cNvSpPr>
          <p:nvPr>
            <p:ph idx="1"/>
          </p:nvPr>
        </p:nvSpPr>
        <p:spPr/>
        <p:txBody>
          <a:bodyPr>
            <a:normAutofit fontScale="85000" lnSpcReduction="20000"/>
          </a:bodyPr>
          <a:lstStyle/>
          <a:p>
            <a:r>
              <a:rPr lang="en-CA" dirty="0"/>
              <a:t>“roughly 75% of children are not completing high school, and many who do find that their </a:t>
            </a:r>
            <a:r>
              <a:rPr lang="en-CA" b="1" dirty="0">
                <a:solidFill>
                  <a:schemeClr val="tx2">
                    <a:lumMod val="75000"/>
                    <a:lumOff val="25000"/>
                  </a:schemeClr>
                </a:solidFill>
              </a:rPr>
              <a:t>skills and knowledge don’t compare to that of non-Aboriginal graduates</a:t>
            </a:r>
            <a:r>
              <a:rPr lang="en-CA" dirty="0"/>
              <a:t>” (National Committee on Inuit Education, 2011, p. 7). </a:t>
            </a:r>
          </a:p>
          <a:p>
            <a:r>
              <a:rPr lang="en-CA" dirty="0"/>
              <a:t>“We are all doing a lot of good work in our regions, but none of us really knows how our students are actually doing. </a:t>
            </a:r>
            <a:r>
              <a:rPr lang="en-CA" b="1" dirty="0">
                <a:solidFill>
                  <a:srgbClr val="359068"/>
                </a:solidFill>
              </a:rPr>
              <a:t>We need to know more about the literacy and numeracy skills of our kids and if our systems are really equivalent to others</a:t>
            </a:r>
            <a:r>
              <a:rPr lang="en-CA" dirty="0"/>
              <a:t>. We also need to know why our kids are dropping out or not coming to school at all — all sorts of things. If we don’t have this kind of information, we can’t make the best choices.” (</a:t>
            </a:r>
            <a:r>
              <a:rPr lang="en-CA" dirty="0" err="1"/>
              <a:t>Natan</a:t>
            </a:r>
            <a:r>
              <a:rPr lang="en-CA" dirty="0"/>
              <a:t> </a:t>
            </a:r>
            <a:r>
              <a:rPr lang="en-CA" dirty="0" err="1"/>
              <a:t>Obed</a:t>
            </a:r>
            <a:r>
              <a:rPr lang="en-CA" dirty="0"/>
              <a:t>, Inuit </a:t>
            </a:r>
            <a:r>
              <a:rPr lang="en-CA" dirty="0" err="1"/>
              <a:t>Tapiriit</a:t>
            </a:r>
            <a:r>
              <a:rPr lang="en-CA" dirty="0"/>
              <a:t> </a:t>
            </a:r>
            <a:r>
              <a:rPr lang="en-CA" dirty="0" err="1"/>
              <a:t>Kanatami</a:t>
            </a:r>
            <a:r>
              <a:rPr lang="en-CA" dirty="0"/>
              <a:t> President as cited in the National Committee on Inuit Education, 2011, p. 90)</a:t>
            </a:r>
          </a:p>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5</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1383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a:cs typeface="Arial Black"/>
              </a:rPr>
              <a:t>Giving Back</a:t>
            </a:r>
          </a:p>
        </p:txBody>
      </p:sp>
      <p:sp>
        <p:nvSpPr>
          <p:cNvPr id="3" name="Content Placeholder 2"/>
          <p:cNvSpPr>
            <a:spLocks noGrp="1"/>
          </p:cNvSpPr>
          <p:nvPr>
            <p:ph idx="1"/>
          </p:nvPr>
        </p:nvSpPr>
        <p:spPr/>
        <p:txBody>
          <a:bodyPr>
            <a:normAutofit/>
          </a:bodyPr>
          <a:lstStyle/>
          <a:p>
            <a:r>
              <a:rPr lang="en-CA" dirty="0">
                <a:latin typeface="Arial"/>
                <a:cs typeface="Arial"/>
              </a:rPr>
              <a:t>“giving back does not only mean dissemination of findings; it means </a:t>
            </a:r>
            <a:r>
              <a:rPr lang="en-CA" b="1" dirty="0">
                <a:solidFill>
                  <a:srgbClr val="359068"/>
                </a:solidFill>
                <a:latin typeface="Arial"/>
                <a:cs typeface="Arial"/>
              </a:rPr>
              <a:t>creating a relationship </a:t>
            </a:r>
            <a:r>
              <a:rPr lang="en-CA" dirty="0">
                <a:latin typeface="Arial"/>
                <a:cs typeface="Arial"/>
              </a:rPr>
              <a:t>throughout the entirety of the research” (Kovach, 2009, p. 149)</a:t>
            </a:r>
          </a:p>
          <a:p>
            <a:r>
              <a:rPr lang="en-CA" dirty="0">
                <a:latin typeface="Arial"/>
                <a:cs typeface="Arial"/>
              </a:rPr>
              <a:t>“the researcher’s role as a privileged possessor of expert knowledge must be </a:t>
            </a:r>
            <a:r>
              <a:rPr lang="en-CA" dirty="0" err="1">
                <a:latin typeface="Arial"/>
                <a:cs typeface="Arial"/>
              </a:rPr>
              <a:t>reconceptualized</a:t>
            </a:r>
            <a:r>
              <a:rPr lang="en-CA" dirty="0">
                <a:latin typeface="Arial"/>
                <a:cs typeface="Arial"/>
              </a:rPr>
              <a:t> as that of a </a:t>
            </a:r>
            <a:r>
              <a:rPr lang="en-CA" b="1" dirty="0">
                <a:solidFill>
                  <a:srgbClr val="359068"/>
                </a:solidFill>
                <a:latin typeface="Arial"/>
                <a:cs typeface="Arial"/>
              </a:rPr>
              <a:t>catalyst</a:t>
            </a:r>
            <a:r>
              <a:rPr lang="en-CA" dirty="0">
                <a:solidFill>
                  <a:srgbClr val="359068"/>
                </a:solidFill>
                <a:latin typeface="Arial"/>
                <a:cs typeface="Arial"/>
              </a:rPr>
              <a:t> </a:t>
            </a:r>
            <a:r>
              <a:rPr lang="en-CA" dirty="0">
                <a:latin typeface="Arial"/>
                <a:cs typeface="Arial"/>
              </a:rPr>
              <a:t>who works with local </a:t>
            </a:r>
            <a:r>
              <a:rPr lang="en-CA" dirty="0">
                <a:solidFill>
                  <a:srgbClr val="359068"/>
                </a:solidFill>
                <a:latin typeface="Arial"/>
                <a:cs typeface="Arial"/>
              </a:rPr>
              <a:t>participants </a:t>
            </a:r>
            <a:r>
              <a:rPr lang="en-CA" b="1" dirty="0">
                <a:solidFill>
                  <a:srgbClr val="359068"/>
                </a:solidFill>
                <a:latin typeface="Arial"/>
                <a:cs typeface="Arial"/>
              </a:rPr>
              <a:t>to understand and solve local problems</a:t>
            </a:r>
            <a:r>
              <a:rPr lang="en-CA" dirty="0">
                <a:latin typeface="Arial"/>
                <a:cs typeface="Arial"/>
              </a:rPr>
              <a:t>” (Lather, 1986a, p. 73)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6</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20758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Constructionism</a:t>
            </a:r>
          </a:p>
        </p:txBody>
      </p:sp>
      <p:sp>
        <p:nvSpPr>
          <p:cNvPr id="3" name="Content Placeholder 2"/>
          <p:cNvSpPr>
            <a:spLocks noGrp="1"/>
          </p:cNvSpPr>
          <p:nvPr>
            <p:ph idx="1"/>
          </p:nvPr>
        </p:nvSpPr>
        <p:spPr/>
        <p:txBody>
          <a:bodyPr>
            <a:normAutofit fontScale="70000" lnSpcReduction="20000"/>
          </a:bodyPr>
          <a:lstStyle/>
          <a:p>
            <a:r>
              <a:rPr lang="en-CA" dirty="0"/>
              <a:t>It is the interaction between subjects and objects that create meaning, therefore </a:t>
            </a:r>
            <a:r>
              <a:rPr lang="en-CA" b="1" dirty="0">
                <a:solidFill>
                  <a:srgbClr val="359068"/>
                </a:solidFill>
              </a:rPr>
              <a:t>culture</a:t>
            </a:r>
            <a:r>
              <a:rPr lang="en-CA" dirty="0">
                <a:solidFill>
                  <a:srgbClr val="359068"/>
                </a:solidFill>
              </a:rPr>
              <a:t> </a:t>
            </a:r>
            <a:r>
              <a:rPr lang="en-CA" dirty="0"/>
              <a:t>necessarily plays a significant role (</a:t>
            </a:r>
            <a:r>
              <a:rPr lang="en-CA" dirty="0" err="1"/>
              <a:t>Crotty</a:t>
            </a:r>
            <a:r>
              <a:rPr lang="en-CA" dirty="0"/>
              <a:t>, 2012) </a:t>
            </a:r>
          </a:p>
          <a:p>
            <a:r>
              <a:rPr lang="en-CA" dirty="0"/>
              <a:t>Different “meanings support particular power structures, resist moves towards greater equity, and harbour oppression, manipulation and other modes of injustice and freedom” (</a:t>
            </a:r>
            <a:r>
              <a:rPr lang="en-CA" dirty="0" err="1"/>
              <a:t>Crotty</a:t>
            </a:r>
            <a:r>
              <a:rPr lang="en-CA" dirty="0"/>
              <a:t>, 2012, p. 59-60)</a:t>
            </a:r>
          </a:p>
          <a:p>
            <a:r>
              <a:rPr lang="en-CA" dirty="0"/>
              <a:t>The results of my research will be framed by my cultural understandings and will be </a:t>
            </a:r>
            <a:r>
              <a:rPr lang="en-CA" b="1" dirty="0">
                <a:solidFill>
                  <a:srgbClr val="359068"/>
                </a:solidFill>
              </a:rPr>
              <a:t>only one of many ways of seeing things</a:t>
            </a:r>
            <a:r>
              <a:rPr lang="en-CA" dirty="0"/>
              <a:t>, rather than a definitive truth (</a:t>
            </a:r>
            <a:r>
              <a:rPr lang="en-CA" dirty="0" err="1"/>
              <a:t>Crotty</a:t>
            </a:r>
            <a:r>
              <a:rPr lang="en-CA" dirty="0"/>
              <a:t>, 2012)</a:t>
            </a:r>
          </a:p>
          <a:p>
            <a:pPr lvl="1"/>
            <a:r>
              <a:rPr lang="en-CA" dirty="0"/>
              <a:t>Research findings as convincing suggestions (</a:t>
            </a:r>
            <a:r>
              <a:rPr lang="en-CA" dirty="0" err="1"/>
              <a:t>Crotty</a:t>
            </a:r>
            <a:r>
              <a:rPr lang="en-CA" dirty="0"/>
              <a:t>, 2012)</a:t>
            </a:r>
          </a:p>
          <a:p>
            <a:pPr lvl="1"/>
            <a:r>
              <a:rPr lang="en-CA" dirty="0"/>
              <a:t>Sensitive to the audiences of research (Smith, 2010).</a:t>
            </a:r>
          </a:p>
          <a:p>
            <a:r>
              <a:rPr lang="en-CA" dirty="0"/>
              <a:t>Informed by </a:t>
            </a:r>
            <a:r>
              <a:rPr lang="en-CA" b="1" dirty="0">
                <a:solidFill>
                  <a:srgbClr val="359068"/>
                </a:solidFill>
              </a:rPr>
              <a:t>appreciative inquiry </a:t>
            </a:r>
            <a:r>
              <a:rPr lang="en-CA" dirty="0"/>
              <a:t>(</a:t>
            </a:r>
            <a:r>
              <a:rPr lang="en-CA" dirty="0" err="1"/>
              <a:t>Chilisa</a:t>
            </a:r>
            <a:r>
              <a:rPr lang="en-CA" dirty="0"/>
              <a:t>, 2012, p. 40) </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pPr/>
              <a:t>7</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17182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900112" y="2133600"/>
            <a:ext cx="7345363" cy="4222749"/>
          </a:xfrm>
        </p:spPr>
        <p:txBody>
          <a:bodyPr>
            <a:normAutofit fontScale="62500" lnSpcReduction="20000"/>
          </a:bodyPr>
          <a:lstStyle/>
          <a:p>
            <a:pPr lvl="0"/>
            <a:r>
              <a:rPr lang="en-CA" dirty="0"/>
              <a:t>First Canadians, Canadians First, National Strategy on Inuit Education (National Committee on Inuit Education, 2011)</a:t>
            </a:r>
          </a:p>
          <a:p>
            <a:pPr lvl="1"/>
            <a:r>
              <a:rPr lang="en-CA" dirty="0"/>
              <a:t>Recommendation #3: The need for bilingual education supported by bilingual educators and effective bilingual programs</a:t>
            </a:r>
          </a:p>
          <a:p>
            <a:pPr lvl="1"/>
            <a:r>
              <a:rPr lang="en-CA" dirty="0"/>
              <a:t>Recommendation #4: The need for bilingual education models to be supported by “meaningful and relevant curriculum … supported by useful teaching and learning resources”</a:t>
            </a:r>
          </a:p>
          <a:p>
            <a:pPr lvl="1"/>
            <a:r>
              <a:rPr lang="en-CA" dirty="0"/>
              <a:t>Recommendation #10: The need for more research to inform policy and decision-making</a:t>
            </a:r>
          </a:p>
          <a:p>
            <a:pPr lvl="0"/>
            <a:r>
              <a:rPr lang="en-CA" dirty="0"/>
              <a:t>The Bathurst Mandate</a:t>
            </a:r>
          </a:p>
          <a:p>
            <a:pPr lvl="0"/>
            <a:r>
              <a:rPr lang="en-CA" dirty="0"/>
              <a:t>Inuit Language Protection Act</a:t>
            </a:r>
          </a:p>
          <a:p>
            <a:pPr lvl="0"/>
            <a:r>
              <a:rPr lang="en-CA" dirty="0"/>
              <a:t>Official Languages Act</a:t>
            </a:r>
          </a:p>
          <a:p>
            <a:pPr lvl="0"/>
            <a:r>
              <a:rPr lang="en-CA" dirty="0"/>
              <a:t>Education Act</a:t>
            </a:r>
          </a:p>
          <a:p>
            <a:pPr lvl="0"/>
            <a:r>
              <a:rPr lang="en-CA" dirty="0"/>
              <a:t>Bilingual Education Strategy</a:t>
            </a:r>
          </a:p>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8</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9484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Theoretical Frameworks</a:t>
            </a:r>
          </a:p>
        </p:txBody>
      </p:sp>
      <p:sp>
        <p:nvSpPr>
          <p:cNvPr id="3" name="Content Placeholder 2"/>
          <p:cNvSpPr>
            <a:spLocks noGrp="1"/>
          </p:cNvSpPr>
          <p:nvPr>
            <p:ph idx="1"/>
          </p:nvPr>
        </p:nvSpPr>
        <p:spPr/>
        <p:txBody>
          <a:bodyPr/>
          <a:lstStyle/>
          <a:p>
            <a:r>
              <a:rPr lang="en-US" dirty="0"/>
              <a:t>Cultural Discontinuity Theory (</a:t>
            </a:r>
            <a:r>
              <a:rPr lang="en-US" dirty="0" err="1"/>
              <a:t>Ogbu</a:t>
            </a:r>
            <a:r>
              <a:rPr lang="en-US" dirty="0"/>
              <a:t>, 1982)</a:t>
            </a:r>
          </a:p>
          <a:p>
            <a:r>
              <a:rPr lang="en-US" dirty="0"/>
              <a:t>Cultural-Ecological Theory of Minority School Performance </a:t>
            </a:r>
            <a:r>
              <a:rPr lang="en-CA" dirty="0"/>
              <a:t>(</a:t>
            </a:r>
            <a:r>
              <a:rPr lang="en-CA" dirty="0" err="1"/>
              <a:t>Ogbu</a:t>
            </a:r>
            <a:r>
              <a:rPr lang="en-CA" dirty="0"/>
              <a:t> &amp; Simons, 1998) </a:t>
            </a:r>
          </a:p>
          <a:p>
            <a:r>
              <a:rPr lang="en-US" dirty="0"/>
              <a:t>Empowering Minority Students: A Framework for Intervention (Cummins, 1986)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pPr/>
              <a:t>9</a:t>
            </a:fld>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4047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700</TotalTime>
  <Words>1572</Words>
  <Application>Microsoft Office PowerPoint</Application>
  <PresentationFormat>On-screen Show (4:3)</PresentationFormat>
  <Paragraphs>196</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Capital</vt:lpstr>
      <vt:lpstr>Literacy Instruction  in Nunavut: Initial Findings</vt:lpstr>
      <vt:lpstr>Overview</vt:lpstr>
      <vt:lpstr>Problem</vt:lpstr>
      <vt:lpstr>Purpose / Research Questions</vt:lpstr>
      <vt:lpstr>Significance</vt:lpstr>
      <vt:lpstr>Giving Back</vt:lpstr>
      <vt:lpstr>Social Constructionism</vt:lpstr>
      <vt:lpstr>Literature Review</vt:lpstr>
      <vt:lpstr>Theoretical Frameworks</vt:lpstr>
      <vt:lpstr>Inuktut in Nunavut</vt:lpstr>
      <vt:lpstr>Factors Influencing the Effectiveness of Instruction</vt:lpstr>
      <vt:lpstr>Supporting Teacher Improvement</vt:lpstr>
      <vt:lpstr>Methodology</vt:lpstr>
      <vt:lpstr>Grounded Theory</vt:lpstr>
      <vt:lpstr>Grounded Theory &amp; Aboriginal Epistemology</vt:lpstr>
      <vt:lpstr>Participants</vt:lpstr>
      <vt:lpstr>Survey Questions</vt:lpstr>
      <vt:lpstr>Survey Questions</vt:lpstr>
      <vt:lpstr>Survey Responses</vt:lpstr>
      <vt:lpstr>Survey Responses</vt:lpstr>
      <vt:lpstr>Survey Responses</vt:lpstr>
      <vt:lpstr>Survey Responses</vt:lpstr>
      <vt:lpstr>Survey Responses</vt:lpstr>
      <vt:lpstr>Survey Responses</vt:lpstr>
      <vt:lpstr>Interviews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Literacy Instruction  in Nunavut</dc:title>
  <dc:creator>Katharine Bartlett</dc:creator>
  <cp:lastModifiedBy>Katharine Bartlett</cp:lastModifiedBy>
  <cp:revision>68</cp:revision>
  <dcterms:created xsi:type="dcterms:W3CDTF">2017-12-03T02:17:01Z</dcterms:created>
  <dcterms:modified xsi:type="dcterms:W3CDTF">2020-06-19T16:45:22Z</dcterms:modified>
</cp:coreProperties>
</file>