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6"/>
  </p:notesMasterIdLst>
  <p:sldIdLst>
    <p:sldId id="269" r:id="rId2"/>
    <p:sldId id="259" r:id="rId3"/>
    <p:sldId id="261" r:id="rId4"/>
    <p:sldId id="260" r:id="rId5"/>
    <p:sldId id="265" r:id="rId6"/>
    <p:sldId id="258" r:id="rId7"/>
    <p:sldId id="271" r:id="rId8"/>
    <p:sldId id="270" r:id="rId9"/>
    <p:sldId id="256" r:id="rId10"/>
    <p:sldId id="283" r:id="rId11"/>
    <p:sldId id="272" r:id="rId12"/>
    <p:sldId id="264" r:id="rId13"/>
    <p:sldId id="278" r:id="rId14"/>
    <p:sldId id="284" r:id="rId15"/>
  </p:sldIdLst>
  <p:sldSz cx="9144000" cy="5143500" type="screen16x9"/>
  <p:notesSz cx="6858000" cy="9144000"/>
  <p:embeddedFontLst>
    <p:embeddedFont>
      <p:font typeface="Inter" panose="020B0604020202020204" charset="0"/>
      <p:regular r:id="rId17"/>
      <p:bold r:id="rId18"/>
    </p:embeddedFont>
    <p:embeddedFont>
      <p:font typeface="Inter-Regular" panose="020B0604020202020204" charset="0"/>
      <p:regular r:id="rId19"/>
      <p:bold r:id="rId20"/>
    </p:embeddedFont>
    <p:embeddedFont>
      <p:font typeface="Playfair Display" panose="020B0604020202020204" charset="0"/>
      <p:regular r:id="rId21"/>
      <p:bold r:id="rId22"/>
      <p:italic r:id="rId23"/>
      <p:boldItalic r:id="rId24"/>
    </p:embeddedFont>
    <p:embeddedFont>
      <p:font typeface="Playfair Display Regular"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5D91B8-C900-4675-8A5C-06E4B9ADA99A}">
  <a:tblStyle styleId="{EE5D91B8-C900-4675-8A5C-06E4B9ADA99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7"/>
    <p:restoredTop sz="81988" autoAdjust="0"/>
  </p:normalViewPr>
  <p:slideViewPr>
    <p:cSldViewPr snapToGrid="0">
      <p:cViewPr varScale="1">
        <p:scale>
          <a:sx n="124" d="100"/>
          <a:sy n="124" d="100"/>
        </p:scale>
        <p:origin x="1212"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Qualitative_research"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English_studies" TargetMode="External"/><Relationship Id="rId5" Type="http://schemas.openxmlformats.org/officeDocument/2006/relationships/hyperlink" Target="https://en.wikipedia.org/wiki/Fear" TargetMode="External"/><Relationship Id="rId4" Type="http://schemas.openxmlformats.org/officeDocument/2006/relationships/hyperlink" Target="https://en.wikipedia.org/wiki/Library_research"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la.org/acrl/standards/ilframewor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CA" sz="1100" b="0" i="0" u="none" strike="noStrike" cap="none" dirty="0">
                <a:solidFill>
                  <a:srgbClr val="000000"/>
                </a:solidFill>
                <a:effectLst/>
                <a:latin typeface="Arial"/>
                <a:ea typeface="Arial"/>
                <a:cs typeface="Arial"/>
                <a:sym typeface="Arial"/>
              </a:rPr>
              <a:t>Mellon's landmark two-year </a:t>
            </a:r>
            <a:r>
              <a:rPr lang="en-CA" sz="1100" b="0" i="0" u="none" strike="noStrike" cap="none" dirty="0">
                <a:solidFill>
                  <a:srgbClr val="000000"/>
                </a:solidFill>
                <a:effectLst/>
                <a:latin typeface="Arial"/>
                <a:ea typeface="Arial"/>
                <a:cs typeface="Arial"/>
                <a:sym typeface="Arial"/>
                <a:hlinkClick r:id="rId3" tooltip="Qualitative research"/>
              </a:rPr>
              <a:t>qualitative research</a:t>
            </a:r>
            <a:r>
              <a:rPr lang="en-CA" sz="1100" b="0" i="0" u="none" strike="noStrike" cap="none" dirty="0">
                <a:solidFill>
                  <a:srgbClr val="000000"/>
                </a:solidFill>
                <a:effectLst/>
                <a:latin typeface="Arial"/>
                <a:ea typeface="Arial"/>
                <a:cs typeface="Arial"/>
                <a:sym typeface="Arial"/>
              </a:rPr>
              <a:t> study, which included 6,000 students at a Southern university in the United States, found that 75 to 85 percent described their initial response to </a:t>
            </a:r>
            <a:r>
              <a:rPr lang="en-CA" sz="1100" b="0" i="0" u="none" strike="noStrike" cap="none" dirty="0">
                <a:solidFill>
                  <a:srgbClr val="000000"/>
                </a:solidFill>
                <a:effectLst/>
                <a:latin typeface="Arial"/>
                <a:ea typeface="Arial"/>
                <a:cs typeface="Arial"/>
                <a:sym typeface="Arial"/>
                <a:hlinkClick r:id="rId4" tooltip="Library research"/>
              </a:rPr>
              <a:t>library research</a:t>
            </a:r>
            <a:r>
              <a:rPr lang="en-CA" sz="1100" b="0" i="0" u="none" strike="noStrike" cap="none" dirty="0">
                <a:solidFill>
                  <a:srgbClr val="000000"/>
                </a:solidFill>
                <a:effectLst/>
                <a:latin typeface="Arial"/>
                <a:ea typeface="Arial"/>
                <a:cs typeface="Arial"/>
                <a:sym typeface="Arial"/>
              </a:rPr>
              <a:t> in terms of </a:t>
            </a:r>
            <a:r>
              <a:rPr lang="en-CA" sz="1100" b="0" i="0" u="none" strike="noStrike" cap="none" dirty="0">
                <a:solidFill>
                  <a:srgbClr val="000000"/>
                </a:solidFill>
                <a:effectLst/>
                <a:latin typeface="Arial"/>
                <a:ea typeface="Arial"/>
                <a:cs typeface="Arial"/>
                <a:sym typeface="Arial"/>
                <a:hlinkClick r:id="rId5" tooltip="Fear"/>
              </a:rPr>
              <a:t>fear</a:t>
            </a:r>
            <a:r>
              <a:rPr lang="en-CA" sz="1100" b="0" i="0" u="none" strike="noStrike" cap="none" dirty="0">
                <a:solidFill>
                  <a:srgbClr val="000000"/>
                </a:solidFill>
                <a:effectLst/>
                <a:latin typeface="Arial"/>
                <a:ea typeface="Arial"/>
                <a:cs typeface="Arial"/>
                <a:sym typeface="Arial"/>
              </a:rPr>
              <a:t>. Mellon used the term "library anxiety" to describe the feelings of discomfort and fear a group of undergraduate </a:t>
            </a:r>
            <a:r>
              <a:rPr lang="en-CA" sz="1100" b="0" i="0" u="none" strike="noStrike" cap="none" dirty="0">
                <a:solidFill>
                  <a:srgbClr val="000000"/>
                </a:solidFill>
                <a:effectLst/>
                <a:latin typeface="Arial"/>
                <a:ea typeface="Arial"/>
                <a:cs typeface="Arial"/>
                <a:sym typeface="Arial"/>
                <a:hlinkClick r:id="rId6" tooltip="English studies"/>
              </a:rPr>
              <a:t>English</a:t>
            </a:r>
            <a:r>
              <a:rPr lang="en-CA" sz="1100" b="0" i="0" u="none" strike="noStrike" cap="none" dirty="0">
                <a:solidFill>
                  <a:srgbClr val="000000"/>
                </a:solidFill>
                <a:effectLst/>
                <a:latin typeface="Arial"/>
                <a:ea typeface="Arial"/>
                <a:cs typeface="Arial"/>
                <a:sym typeface="Arial"/>
              </a:rPr>
              <a:t> composition students described when they were starting an information search that required using the academic library. The study revealed four primary reasons to explain feelings of library anxiety. The students:</a:t>
            </a:r>
          </a:p>
          <a:p>
            <a:r>
              <a:rPr lang="en-CA" sz="1100" b="0" i="0" u="none" strike="noStrike" cap="none" dirty="0">
                <a:solidFill>
                  <a:srgbClr val="000000"/>
                </a:solidFill>
                <a:effectLst/>
                <a:latin typeface="Arial"/>
                <a:ea typeface="Arial"/>
                <a:cs typeface="Arial"/>
                <a:sym typeface="Arial"/>
              </a:rPr>
              <a:t>were intimidated by the size of the library,</a:t>
            </a:r>
          </a:p>
          <a:p>
            <a:r>
              <a:rPr lang="en-CA" sz="1100" b="0" i="0" u="none" strike="noStrike" cap="none" dirty="0">
                <a:solidFill>
                  <a:srgbClr val="000000"/>
                </a:solidFill>
                <a:effectLst/>
                <a:latin typeface="Arial"/>
                <a:ea typeface="Arial"/>
                <a:cs typeface="Arial"/>
                <a:sym typeface="Arial"/>
              </a:rPr>
              <a:t>lacked knowledge about where everything was located,</a:t>
            </a:r>
          </a:p>
          <a:p>
            <a:r>
              <a:rPr lang="en-CA" sz="1100" b="0" i="0" u="none" strike="noStrike" cap="none" dirty="0">
                <a:solidFill>
                  <a:srgbClr val="000000"/>
                </a:solidFill>
                <a:effectLst/>
                <a:latin typeface="Arial"/>
                <a:ea typeface="Arial"/>
                <a:cs typeface="Arial"/>
                <a:sym typeface="Arial"/>
              </a:rPr>
              <a:t>lacked knowledge about how to begin the research process, and</a:t>
            </a:r>
          </a:p>
          <a:p>
            <a:r>
              <a:rPr lang="en-CA" sz="1100" b="0" i="0" u="none" strike="noStrike" cap="none" dirty="0">
                <a:solidFill>
                  <a:srgbClr val="000000"/>
                </a:solidFill>
                <a:effectLst/>
                <a:latin typeface="Arial"/>
                <a:ea typeface="Arial"/>
                <a:cs typeface="Arial"/>
                <a:sym typeface="Arial"/>
              </a:rPr>
              <a:t>lacked knowledge about what to do.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2175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Primary purpose of the qualitative aspect of my study is to formally examine New Brunswick high school library spaces and their resources and how they are used by high school students and teachers. </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An ethnographic study will be conducted at seven ASD-S high schools. These schools will be chosen as the initial sample because the majority of UNB Saint John's student population comes from these schools. </a:t>
            </a:r>
          </a:p>
          <a:p>
            <a:pPr marL="0" lvl="0" indent="0" algn="l" rtl="0">
              <a:spcBef>
                <a:spcPts val="0"/>
              </a:spcBef>
              <a:spcAft>
                <a:spcPts val="0"/>
              </a:spcAft>
              <a:buNone/>
            </a:pPr>
            <a:endParaRPr lang="en-C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I will be observing how high school students use the high school library spaces (including learning commons) and library resources (physical and digital). The intention of this ethnographic study is to determine if students’ have the resources available to them to conduct research coinciding with the curriculum. The purpose of observing how the high school library spaces and library resources are used is to gain a better understanding of the relationship between curricular expectations of high school students, their educational infrastructure, and their actual information seeking behaviours when starting university. I will then be interviewing high school teachers from the listed high schools to obtain a better understanding of how teachers incorporate these spaces and resources into their everyday teaching.  </a:t>
            </a:r>
          </a:p>
          <a:p>
            <a:pPr marL="0" lvl="0" indent="0" algn="l" rtl="0">
              <a:spcBef>
                <a:spcPts val="0"/>
              </a:spcBef>
              <a:spcAft>
                <a:spcPts val="0"/>
              </a:spcAft>
              <a:buNone/>
            </a:pPr>
            <a:endParaRPr lang="en-C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Data and information from the library space observations will be collected/recorded in the form of field notes (electronic) and observational protocols. Each library space will be observed for one full school week (Monday to Friday). I will also be collecting an inventory of the library space/resources at each school. To protect the identities of my vulnerable participant sample (high school students), there will be no video or audio recordings collected. Data and information from teacher interviews will be collected in the form of audio recordings and complimentary field notes. This ethnographic/observation research does not ask participants for their names or any other identifying information. The only information I will be collecting is the name of the school the data was collected from. </a:t>
            </a:r>
          </a:p>
          <a:p>
            <a:pPr marL="0" lvl="0" indent="0" algn="l" rtl="0">
              <a:spcBef>
                <a:spcPts val="0"/>
              </a:spcBef>
              <a:spcAft>
                <a:spcPts val="0"/>
              </a:spcAft>
              <a:buNone/>
            </a:pPr>
            <a:endParaRPr lang="en-C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It is expected that the primary outcome at this stage of the research will be providing preliminary exploratory investigations that will lay the groundwork for further research I will conduct during my dissertation project. The observations and teacher interview results will inform me of how students and teachers are utilizing their library spaces and library resources. Finally, the results of this ethnographic study will be paired with other quantitative datasets in order to provide them additional demographic stratification or context</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A cross-sectional, pre-post electronic survey of first year students over two years of their studies at UNB (4 semesters) starting at the beginning of their first semester. This survey will measure their IML skills, their mental health symptomology (library and information anxiety), and their most recent grades. The first survey will ask students to report their grade point average from their last semester of high school and the other surveys will ask for their grade point average from their current semester. </a:t>
            </a:r>
          </a:p>
          <a:p>
            <a:pPr marL="139700" indent="0" rtl="0">
              <a:buNone/>
            </a:pPr>
            <a:endParaRPr lang="en-CA" sz="1100" b="0" i="0" u="none" strike="noStrike" cap="none" dirty="0">
              <a:solidFill>
                <a:srgbClr val="000000"/>
              </a:solidFill>
              <a:effectLst/>
              <a:latin typeface="Arial"/>
              <a:ea typeface="Arial"/>
              <a:cs typeface="Arial"/>
              <a:sym typeface="Arial"/>
            </a:endParaRPr>
          </a:p>
          <a:p>
            <a:pPr marL="139700" indent="0" rtl="0">
              <a:buNone/>
            </a:pPr>
            <a:r>
              <a:rPr lang="en-CA" sz="1100" b="0" i="0" u="none" strike="noStrike" cap="none" dirty="0">
                <a:solidFill>
                  <a:srgbClr val="000000"/>
                </a:solidFill>
                <a:effectLst/>
                <a:latin typeface="Arial"/>
                <a:ea typeface="Arial"/>
                <a:cs typeface="Arial"/>
                <a:sym typeface="Arial"/>
              </a:rPr>
              <a:t>A sample of roughly 400 research participants will be derived from UNB (exact target sample size will be determined by a power analysis). The sample will be comprised of domestic and international students entering their first year of studies who have a valid high school diploma (this includes students who completed their GED or were home schooled). These students will be cross-sectionally surveyed as they enter their studies (September) and after their second year of studies is completed. </a:t>
            </a:r>
          </a:p>
          <a:p>
            <a:pPr marL="139700" indent="0" rtl="0">
              <a:buNone/>
            </a:pPr>
            <a:endParaRPr lang="en-CA" sz="1100" b="0" i="0" u="none" strike="noStrike" cap="none" dirty="0">
              <a:solidFill>
                <a:srgbClr val="000000"/>
              </a:solidFill>
              <a:effectLst/>
              <a:latin typeface="Arial"/>
              <a:ea typeface="Arial"/>
              <a:cs typeface="Arial"/>
              <a:sym typeface="Arial"/>
            </a:endParaRPr>
          </a:p>
          <a:p>
            <a:pPr marL="139700" indent="0" rtl="0">
              <a:buNone/>
            </a:pPr>
            <a:r>
              <a:rPr lang="en-CA" sz="1100" b="0" i="0" u="none" strike="noStrike" cap="none" dirty="0">
                <a:solidFill>
                  <a:srgbClr val="000000"/>
                </a:solidFill>
                <a:effectLst/>
                <a:latin typeface="Arial"/>
                <a:ea typeface="Arial"/>
                <a:cs typeface="Arial"/>
                <a:sym typeface="Arial"/>
              </a:rPr>
              <a:t>The following will be measured using the online survey: </a:t>
            </a:r>
          </a:p>
          <a:p>
            <a:pPr marL="139700" indent="0" rtl="0">
              <a:buNone/>
            </a:pPr>
            <a:endParaRPr lang="en-CA" sz="1100" b="0" i="0" u="none" strike="noStrike" cap="none" dirty="0">
              <a:solidFill>
                <a:srgbClr val="000000"/>
              </a:solidFill>
              <a:effectLst/>
              <a:latin typeface="Arial"/>
              <a:ea typeface="Arial"/>
              <a:cs typeface="Arial"/>
              <a:sym typeface="Arial"/>
            </a:endParaRPr>
          </a:p>
          <a:p>
            <a:pPr marL="368300" indent="-228600" rtl="0">
              <a:buAutoNum type="arabicParenR"/>
            </a:pPr>
            <a:r>
              <a:rPr lang="en-CA" sz="1100" b="0" i="0" u="none" strike="noStrike" cap="none" dirty="0">
                <a:solidFill>
                  <a:srgbClr val="000000"/>
                </a:solidFill>
                <a:effectLst/>
                <a:latin typeface="Arial"/>
                <a:ea typeface="Arial"/>
                <a:cs typeface="Arial"/>
                <a:sym typeface="Arial"/>
              </a:rPr>
              <a:t>Students’ IML competency using a questionnaire comprised of subjective measures of perceived self efficacy in IML and quantitative IML scales; </a:t>
            </a:r>
          </a:p>
          <a:p>
            <a:pPr marL="368300" indent="-228600" rtl="0">
              <a:buAutoNum type="arabicParenR"/>
            </a:pPr>
            <a:r>
              <a:rPr lang="en-CA" sz="1100" b="0" i="0" u="none" strike="noStrike" cap="none" dirty="0">
                <a:solidFill>
                  <a:srgbClr val="000000"/>
                </a:solidFill>
                <a:effectLst/>
                <a:latin typeface="Arial"/>
                <a:ea typeface="Arial"/>
                <a:cs typeface="Arial"/>
                <a:sym typeface="Arial"/>
              </a:rPr>
              <a:t>Mental Health symptomology using standardized questionnaires such as CESD-R, the Kessler 6, and surveys that evaluate information/library anxiety; </a:t>
            </a:r>
          </a:p>
          <a:p>
            <a:pPr marL="368300" indent="-228600" rtl="0">
              <a:buAutoNum type="arabicParenR"/>
            </a:pPr>
            <a:r>
              <a:rPr lang="en-CA" sz="1100" b="0" i="0" u="none" strike="noStrike" cap="none" dirty="0">
                <a:solidFill>
                  <a:srgbClr val="000000"/>
                </a:solidFill>
                <a:effectLst/>
                <a:latin typeface="Arial"/>
                <a:ea typeface="Arial"/>
                <a:cs typeface="Arial"/>
                <a:sym typeface="Arial"/>
              </a:rPr>
              <a:t>Self-reports of students’ grade point averages throughout their two years of study; and</a:t>
            </a:r>
          </a:p>
          <a:p>
            <a:pPr marL="368300" indent="-228600" rtl="0">
              <a:buAutoNum type="arabicParenR"/>
            </a:pPr>
            <a:r>
              <a:rPr lang="en-CA" sz="1100" b="0" i="0" u="none" strike="noStrike" cap="none" dirty="0">
                <a:solidFill>
                  <a:srgbClr val="000000"/>
                </a:solidFill>
                <a:effectLst/>
                <a:latin typeface="Arial"/>
                <a:ea typeface="Arial"/>
                <a:cs typeface="Arial"/>
                <a:sym typeface="Arial"/>
              </a:rPr>
              <a:t>Demographic information including the high school they attended, gender, age, and socioeconomic status. </a:t>
            </a:r>
          </a:p>
          <a:p>
            <a:pPr marL="368300" indent="-228600" rtl="0">
              <a:buAutoNum type="arabicParenR"/>
            </a:pPr>
            <a:endParaRPr lang="en-CA" sz="1100" b="0" i="0" u="none" strike="noStrike" cap="none" dirty="0">
              <a:solidFill>
                <a:srgbClr val="000000"/>
              </a:solidFill>
              <a:effectLst/>
              <a:latin typeface="Arial"/>
              <a:ea typeface="Arial"/>
              <a:cs typeface="Arial"/>
              <a:sym typeface="Arial"/>
            </a:endParaRPr>
          </a:p>
          <a:p>
            <a:pPr marL="139700" indent="0" rtl="0">
              <a:buNone/>
            </a:pPr>
            <a:endParaRPr lang="en-CA" sz="1100" b="0" i="0" u="none" strike="noStrike" cap="none" dirty="0">
              <a:solidFill>
                <a:srgbClr val="000000"/>
              </a:solidFill>
              <a:effectLst/>
              <a:latin typeface="Arial"/>
              <a:ea typeface="Arial"/>
              <a:cs typeface="Arial"/>
              <a:sym typeface="Arial"/>
            </a:endParaRPr>
          </a:p>
          <a:p>
            <a:pPr marL="139700" indent="0" rtl="0">
              <a:buNone/>
            </a:pPr>
            <a:r>
              <a:rPr lang="en-CA" sz="1100" b="0" i="0" u="none" strike="noStrike" cap="none" dirty="0">
                <a:solidFill>
                  <a:srgbClr val="000000"/>
                </a:solidFill>
                <a:effectLst/>
                <a:latin typeface="Arial"/>
                <a:ea typeface="Arial"/>
                <a:cs typeface="Arial"/>
                <a:sym typeface="Arial"/>
              </a:rPr>
              <a:t>The analysis of the survey results will begin with descriptive and bivariate analyses. These will be performed to assess relationships between IML, mental health, and academic success. Following this, regression analyses of the survey data will be used to identify statistically significant predictors of academic success and/or mental health symptomatology within the study sample.</a:t>
            </a:r>
            <a:endParaRPr lang="en-CA" b="0" dirty="0">
              <a:effectLst/>
            </a:endParaRPr>
          </a:p>
          <a:p>
            <a:pPr marL="457200" indent="-317500" rtl="0" fontAlgn="base"/>
            <a:endParaRPr lang="en-CA" sz="1100" b="0" i="0" u="none" strike="noStrike" cap="none" dirty="0">
              <a:solidFill>
                <a:srgbClr val="000000"/>
              </a:solidFill>
              <a:effectLst/>
              <a:latin typeface="Arial"/>
              <a:ea typeface="Arial"/>
              <a:cs typeface="Arial"/>
              <a:sym typeface="Arial"/>
            </a:endParaRPr>
          </a:p>
          <a:p>
            <a:pPr marL="139700" indent="0" rtl="0">
              <a:buNone/>
            </a:pPr>
            <a:r>
              <a:rPr lang="en-CA" sz="1100" b="0" i="0" u="none" strike="noStrike" cap="none" dirty="0">
                <a:solidFill>
                  <a:srgbClr val="000000"/>
                </a:solidFill>
                <a:effectLst/>
                <a:latin typeface="Arial"/>
                <a:ea typeface="Arial"/>
                <a:cs typeface="Arial"/>
                <a:sym typeface="Arial"/>
              </a:rPr>
              <a:t>Demographic variables such as high school attended, age, gender, etc. will be controlled for throughout these analyses. I will write two papers with this data, the first being a paper on the relationship between students’ mental health (library and information anxiety) and attrition at UNB. The second paper will focus on UNB’s UNIV1003 course as an intervention. I will examine whether this course is reducing students’ library and information anxiety and improving IML skills, compared with students who do not take this course. </a:t>
            </a:r>
            <a:endParaRPr lang="en-CA" b="0" dirty="0">
              <a:effectLst/>
            </a:endParaRPr>
          </a:p>
          <a:p>
            <a:pPr marL="139700" indent="0">
              <a:buNone/>
            </a:pPr>
            <a:br>
              <a:rPr lang="en-CA" dirty="0"/>
            </a:b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The third component of this research is a content analysis of the high school curriculum in New Brunswick to examine the degree of integration of IML concepts. As English is a mandatory subject for all high school students, the English subject curriculum (retrieved from the Government of New Brunswick website) will be examined and coded to identify instances of IML language or concepts. Themes will be derived from the coded curriculum to understand the number and quality of references to IML in order to make inferences about high school graduates’ expected IML competency. I will also research the history of school libraries in New Brunswick’s public education system. With this information, I will write a third paper about the coded results and the history of school libraries in New Brunswick. </a:t>
            </a:r>
            <a:endParaRPr lang="en-CA" b="0" dirty="0">
              <a:effectLs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7d137f743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87d137f743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p:txBody>
      </p:sp>
    </p:spTree>
    <p:extLst>
      <p:ext uri="{BB962C8B-B14F-4D97-AF65-F5344CB8AC3E}">
        <p14:creationId xmlns:p14="http://schemas.microsoft.com/office/powerpoint/2010/main" val="112622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My name is Courtney and I use they/them pronouns. I am a professional librarian, having graduated with my Master of Library and Information Science degree from Western University in 2015. Since graduating, I have worked in college, university, and public libraries. In my roles as a librarian, I largely helped people navigate and understand information. I am currently taking a hiatus from my field to focus full-time on a PhD. I am researching how students are being prepared to conduct research (</a:t>
            </a:r>
            <a:r>
              <a:rPr lang="en-CA" dirty="0" err="1"/>
              <a:t>ie</a:t>
            </a:r>
            <a:r>
              <a:rPr lang="en-CA" dirty="0"/>
              <a:t>. Information and Media Literacy Skills) during high school in New Brunswick. I am also looking at how the resulting level of preparedness for university level research impacts academic success and library/information related anxiety.</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Having worked with people from across the socioeconomic spectrum, in academic libraries and public libraries, a trend I saw in both environments was peoples lack of understanding and confidence in basic information &amp; media literacy skills. At the academic level, I worked with medical students and health care professionals. I assumed, going into this job, that I was going to be completely out of my element. However, it was a very different experience as I quickly learned that these students, staff, and faculty members spend very little time in research databases and also do not specialize in the research process. They specialize in medicine and health care. So while they did have a better understanding of the language in their fields, they did not understand how to use that language when looking for specific articles.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public librarianship, I found myself helping many patrons use our computers and navigate information online for accessing social services, such as housing or health care services. The challenging part for these patrons was their lack of experience with the technology, filling out online forms, finding the information online, and understanding the specific wording in government documents.</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Through these experiences, I started to become increasingly interested in information literacy and how/when people learn this skill set in New Brunswick. As we have seen in the news and online, misinformation is used as a weapon against our communities. So, how are we addressing this in our province?</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*Messy &amp; confusing </a:t>
            </a:r>
            <a:r>
              <a:rPr lang="en-CA" dirty="0">
                <a:sym typeface="Wingdings" panose="05000000000000000000" pitchFamily="2" charset="2"/>
              </a:rPr>
              <a:t> standardized language across all research databases does not exist.</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phrase "information literacy" first appeared in print in a 1974 report written on behalf of the National Commission on Libraries and Information Science by Paul G. </a:t>
            </a:r>
            <a:r>
              <a:rPr lang="en-US" sz="1100" b="0" i="0" u="none" strike="noStrike" cap="none" dirty="0" err="1">
                <a:solidFill>
                  <a:srgbClr val="000000"/>
                </a:solidFill>
                <a:effectLst/>
                <a:latin typeface="Arial"/>
                <a:ea typeface="Arial"/>
                <a:cs typeface="Arial"/>
                <a:sym typeface="Arial"/>
              </a:rPr>
              <a:t>Zurkowski</a:t>
            </a:r>
            <a:r>
              <a:rPr lang="en-US" sz="1100" b="0" i="0" u="none" strike="noStrike" cap="none" dirty="0">
                <a:solidFill>
                  <a:srgbClr val="000000"/>
                </a:solidFill>
                <a:effectLst/>
                <a:latin typeface="Arial"/>
                <a:ea typeface="Arial"/>
                <a:cs typeface="Arial"/>
                <a:sym typeface="Arial"/>
              </a:rPr>
              <a:t>, who was at the time president of the Software and Information Industry Association.</a:t>
            </a: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Some scholars defines the term as a human rights issue: </a:t>
            </a:r>
            <a:r>
              <a:rPr lang="en-US" sz="1100" b="0" i="0" u="none" strike="noStrike" cap="none" dirty="0">
                <a:solidFill>
                  <a:srgbClr val="000000"/>
                </a:solidFill>
                <a:effectLst/>
                <a:latin typeface="Arial"/>
                <a:ea typeface="Arial"/>
                <a:cs typeface="Arial"/>
                <a:sym typeface="Arial"/>
              </a:rPr>
              <a:t>"Information literacy empowers people in all walks of life to seek, evaluate, use and create information effectively to achieve their personal, social, occupational and educational goals.</a:t>
            </a:r>
            <a:r>
              <a:rPr lang="en-US" sz="1100" b="0" i="0" u="none" strike="noStrike" cap="none" baseline="3000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It is a basic human right in a digital world and promotes social inclusion in all nations.”</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An example of IL might be knowing to read hotel reviews online</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Or</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Researching an author of a controversial research paper. </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Information Literacy Framework:</a:t>
            </a:r>
          </a:p>
          <a:p>
            <a:pPr marL="0" lvl="0" indent="0" algn="l" rtl="0">
              <a:spcBef>
                <a:spcPts val="0"/>
              </a:spcBef>
              <a:spcAft>
                <a:spcPts val="0"/>
              </a:spcAft>
              <a:buNone/>
            </a:pPr>
            <a:endParaRPr lang="en-CA" dirty="0">
              <a:sym typeface="Wingdings" panose="05000000000000000000" pitchFamily="2" charset="2"/>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a:t>
            </a:r>
            <a:r>
              <a:rPr lang="en-US" sz="1100" b="1" i="0" u="none" strike="noStrike" cap="none" dirty="0">
                <a:solidFill>
                  <a:srgbClr val="000000"/>
                </a:solidFill>
                <a:effectLst/>
                <a:latin typeface="Arial"/>
                <a:ea typeface="Arial"/>
                <a:cs typeface="Arial"/>
                <a:sym typeface="Arial"/>
              </a:rPr>
              <a:t>ACRL Framework</a:t>
            </a:r>
            <a:r>
              <a:rPr lang="en-US" sz="1100" b="0" i="0" u="none" strike="noStrike" cap="none" dirty="0">
                <a:solidFill>
                  <a:srgbClr val="000000"/>
                </a:solidFill>
                <a:effectLst/>
                <a:latin typeface="Arial"/>
                <a:ea typeface="Arial"/>
                <a:cs typeface="Arial"/>
                <a:sym typeface="Arial"/>
              </a:rPr>
              <a:t> for Information Literacy for Higher Education was preceded by the association's Information Literacy Competency Standards for Higher Education. It exists as a model for librarians to follow in teaching students about research and evaluation of information.</a:t>
            </a:r>
            <a:r>
              <a:rPr lang="en-CA" sz="1100" b="0" i="0" u="none" strike="noStrike" cap="none" dirty="0">
                <a:solidFill>
                  <a:srgbClr val="000000"/>
                </a:solidFill>
                <a:effectLst/>
                <a:latin typeface="Arial"/>
                <a:ea typeface="Arial"/>
                <a:cs typeface="Arial"/>
                <a:sym typeface="Wingdings" panose="05000000000000000000" pitchFamily="2" charset="2"/>
              </a:rPr>
              <a:t> </a:t>
            </a:r>
            <a:r>
              <a:rPr lang="en-CA" sz="1100" b="0" i="0" u="none" strike="noStrike" cap="none" dirty="0">
                <a:solidFill>
                  <a:srgbClr val="000000"/>
                </a:solidFill>
                <a:effectLst/>
                <a:latin typeface="Arial"/>
                <a:ea typeface="Arial"/>
                <a:cs typeface="Arial"/>
                <a:sym typeface="Arial"/>
              </a:rPr>
              <a:t>Canada has not developed a national IML strategy which would support IML skill development in K-12 and post-secondary education, as well as prepare students for on-the-job training (Media Smarts, 2010). </a:t>
            </a:r>
            <a:r>
              <a:rPr lang="en-CA" dirty="0">
                <a:sym typeface="Wingdings" panose="05000000000000000000" pitchFamily="2" charset="2"/>
              </a:rPr>
              <a:t>Where does this leave grade school students?</a:t>
            </a:r>
          </a:p>
          <a:p>
            <a:pPr marL="0" lvl="0" indent="0" algn="l" rtl="0">
              <a:spcBef>
                <a:spcPts val="0"/>
              </a:spcBef>
              <a:spcAft>
                <a:spcPts val="0"/>
              </a:spcAft>
              <a:buNone/>
            </a:pPr>
            <a:endParaRPr lang="en-CA" dirty="0">
              <a:sym typeface="Wingdings" panose="05000000000000000000" pitchFamily="2" charset="2"/>
            </a:endParaRPr>
          </a:p>
          <a:p>
            <a:pPr marL="0" lvl="0" indent="0" algn="l" rtl="0">
              <a:spcBef>
                <a:spcPts val="0"/>
              </a:spcBef>
              <a:spcAft>
                <a:spcPts val="0"/>
              </a:spcAft>
              <a:buNone/>
            </a:pPr>
            <a:r>
              <a:rPr lang="en-CA" dirty="0">
                <a:sym typeface="Wingdings" panose="05000000000000000000" pitchFamily="2" charset="2"/>
              </a:rPr>
              <a:t>UNB has roughly 30 librarians spread across 5 UNB library buildings</a:t>
            </a:r>
          </a:p>
          <a:p>
            <a:pPr marL="0" lvl="0" indent="0" algn="l" rtl="0">
              <a:spcBef>
                <a:spcPts val="0"/>
              </a:spcBef>
              <a:spcAft>
                <a:spcPts val="0"/>
              </a:spcAft>
              <a:buNone/>
            </a:pPr>
            <a:r>
              <a:rPr lang="en-CA" dirty="0">
                <a:sym typeface="Wingdings" panose="05000000000000000000" pitchFamily="2" charset="2"/>
              </a:rPr>
              <a:t>Since at least 2005, only 11.7% of school in New Brunswick had teacher-librarians or library assistants (neither positions are trained librarians).</a:t>
            </a:r>
          </a:p>
          <a:p>
            <a:pPr marL="0" lvl="0" indent="0" algn="l" rtl="0">
              <a:spcBef>
                <a:spcPts val="0"/>
              </a:spcBef>
              <a:spcAft>
                <a:spcPts val="0"/>
              </a:spcAft>
              <a:buNone/>
            </a:pPr>
            <a:endParaRPr lang="en-CA" dirty="0">
              <a:sym typeface="Wingdings" panose="05000000000000000000" pitchFamily="2" charset="2"/>
            </a:endParaRPr>
          </a:p>
          <a:p>
            <a:pPr marL="0" lvl="0" indent="0" algn="l" rtl="0">
              <a:spcBef>
                <a:spcPts val="0"/>
              </a:spcBef>
              <a:spcAft>
                <a:spcPts val="0"/>
              </a:spcAft>
              <a:buNone/>
            </a:pPr>
            <a:r>
              <a:rPr lang="en-CA" dirty="0">
                <a:hlinkClick r:id="rId3"/>
              </a:rPr>
              <a:t>http://www.ala.org/acrl/standards/ilframework</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100" b="0" i="0" u="none" strike="noStrike" cap="none" dirty="0">
                <a:solidFill>
                  <a:srgbClr val="000000"/>
                </a:solidFill>
                <a:effectLst/>
                <a:latin typeface="Arial"/>
                <a:ea typeface="Arial"/>
                <a:cs typeface="Arial"/>
                <a:sym typeface="Arial"/>
              </a:rPr>
              <a:t>Scholars have reported that while classroom teachers play a pivotal role in a child’s development, school librarians are the only information literacy experts, and often the only staff member with education, expertise, and time to ensure that students are receiving a comprehensive education in information literacy (Berg, </a:t>
            </a:r>
            <a:r>
              <a:rPr lang="en-CA" sz="1100" b="0" i="0" u="none" strike="noStrike" cap="none" dirty="0" err="1">
                <a:solidFill>
                  <a:srgbClr val="000000"/>
                </a:solidFill>
                <a:effectLst/>
                <a:latin typeface="Arial"/>
                <a:ea typeface="Arial"/>
                <a:cs typeface="Arial"/>
                <a:sym typeface="Arial"/>
              </a:rPr>
              <a:t>Malvey</a:t>
            </a:r>
            <a:r>
              <a:rPr lang="en-CA" sz="1100" b="0" i="0" u="none" strike="noStrike" cap="none" dirty="0">
                <a:solidFill>
                  <a:srgbClr val="000000"/>
                </a:solidFill>
                <a:effectLst/>
                <a:latin typeface="Arial"/>
                <a:ea typeface="Arial"/>
                <a:cs typeface="Arial"/>
                <a:sym typeface="Arial"/>
              </a:rPr>
              <a:t>, &amp; Donohue, 2018). School librarians play a critical role in the public education system for both students and educators; socially and economically strengthening our democratic society. Most notably, among a variety of benefits, the use of school librarians results in: higher standardized test scores; higher graduation rates; stronger information, media, and digital literacy skills; enhanced skills in critical thinking, problem solving, and communication; improved literacy rates and reading engagement; post secondary and career readiness (PSCR).</a:t>
            </a:r>
            <a:endParaRPr lang="en-CA" dirty="0">
              <a:effectLst/>
            </a:endParaRPr>
          </a:p>
          <a:p>
            <a:pPr marL="0" lvl="0" indent="0" algn="l" rtl="0">
              <a:spcBef>
                <a:spcPts val="0"/>
              </a:spcBef>
              <a:spcAft>
                <a:spcPts val="0"/>
              </a:spcAft>
              <a:buNone/>
            </a:pPr>
            <a:endParaRPr lang="en-CA" dirty="0"/>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In New Brunswick, students continue to score below the overall Canadian average in literacy and reading (Councils of Ministers of Education Canada – CMEC, 2018). If students continue to graduate with low information literacy skills, society will continue to see the rise of misinformation campaigns such as the alt-right and anti-vaccination movements (Gretter, 2017). </a:t>
            </a:r>
          </a:p>
          <a:p>
            <a:pPr marL="0" lvl="0" indent="0" algn="l" rtl="0">
              <a:spcBef>
                <a:spcPts val="0"/>
              </a:spcBef>
              <a:spcAft>
                <a:spcPts val="0"/>
              </a:spcAft>
              <a:buNone/>
            </a:pPr>
            <a:endParaRPr lang="en-CA" sz="11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100" b="0" i="0" u="none" strike="noStrike" cap="none" dirty="0">
                <a:solidFill>
                  <a:srgbClr val="000000"/>
                </a:solidFill>
                <a:effectLst/>
                <a:latin typeface="Arial"/>
                <a:ea typeface="Arial"/>
                <a:cs typeface="Arial"/>
                <a:sym typeface="Arial"/>
              </a:rPr>
              <a:t>While there has been extensive research on the impact of school libraries and school librarians in the United States (Andrews &amp; </a:t>
            </a:r>
            <a:r>
              <a:rPr lang="en-CA" sz="1100" b="0" i="0" u="none" strike="noStrike" cap="none" dirty="0" err="1">
                <a:solidFill>
                  <a:srgbClr val="000000"/>
                </a:solidFill>
                <a:effectLst/>
                <a:latin typeface="Arial"/>
                <a:ea typeface="Arial"/>
                <a:cs typeface="Arial"/>
                <a:sym typeface="Arial"/>
              </a:rPr>
              <a:t>Hilarie</a:t>
            </a:r>
            <a:r>
              <a:rPr lang="en-CA" sz="1100" b="0" i="0" u="none" strike="noStrike" cap="none" dirty="0">
                <a:solidFill>
                  <a:srgbClr val="000000"/>
                </a:solidFill>
                <a:effectLst/>
                <a:latin typeface="Arial"/>
                <a:ea typeface="Arial"/>
                <a:cs typeface="Arial"/>
                <a:sym typeface="Arial"/>
              </a:rPr>
              <a:t>, 2017; Berg, </a:t>
            </a:r>
            <a:r>
              <a:rPr lang="en-CA" sz="1100" b="0" i="0" u="none" strike="noStrike" cap="none" dirty="0" err="1">
                <a:solidFill>
                  <a:srgbClr val="000000"/>
                </a:solidFill>
                <a:effectLst/>
                <a:latin typeface="Arial"/>
                <a:ea typeface="Arial"/>
                <a:cs typeface="Arial"/>
                <a:sym typeface="Arial"/>
              </a:rPr>
              <a:t>Malvey</a:t>
            </a:r>
            <a:r>
              <a:rPr lang="en-CA" sz="1100" b="0" i="0" u="none" strike="noStrike" cap="none" dirty="0">
                <a:solidFill>
                  <a:srgbClr val="000000"/>
                </a:solidFill>
                <a:effectLst/>
                <a:latin typeface="Arial"/>
                <a:ea typeface="Arial"/>
                <a:cs typeface="Arial"/>
                <a:sym typeface="Arial"/>
              </a:rPr>
              <a:t>, &amp; Donohue, 2018; Copeland &amp; Jacobs, 2017; Gregory, 2018), there has been minimal research conducted on this topic in Canada. Additionally, there has been minimal research conducted that explores the state of school libraries and librarians in Canada, specifically in the Province of New Brunswick.</a:t>
            </a:r>
            <a:endParaRPr lang="en-CA" dirty="0">
              <a:effectLst/>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In a 2016 study, results demonstrated that out of 7,804 student responses,  80% of middle school students believe that web ads were real news stories, and  80% of high school students have a hard time distinguishing between real and fake photos (Gretter, 2017, p. 21).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Based on </a:t>
            </a:r>
            <a:r>
              <a:rPr lang="en-CA" sz="1100" b="0" i="1" u="none" strike="noStrike" cap="none" dirty="0">
                <a:solidFill>
                  <a:srgbClr val="000000"/>
                </a:solidFill>
                <a:effectLst/>
                <a:latin typeface="Arial"/>
                <a:ea typeface="Arial"/>
                <a:cs typeface="Arial"/>
                <a:sym typeface="Arial"/>
              </a:rPr>
              <a:t>Library Journal</a:t>
            </a:r>
            <a:r>
              <a:rPr lang="en-CA" sz="1100" b="0" i="0" u="none" strike="noStrike" cap="none" dirty="0">
                <a:solidFill>
                  <a:srgbClr val="000000"/>
                </a:solidFill>
                <a:effectLst/>
                <a:latin typeface="Arial"/>
                <a:ea typeface="Arial"/>
                <a:cs typeface="Arial"/>
                <a:sym typeface="Arial"/>
              </a:rPr>
              <a:t>’s 2017 study, only 28% of a sample of 543 first-year post-secondary students in the United States are prepared to complete a college or university level research project (</a:t>
            </a:r>
            <a:r>
              <a:rPr lang="en-CA" sz="1100" b="0" i="1" u="none" strike="noStrike" cap="none" dirty="0">
                <a:solidFill>
                  <a:srgbClr val="000000"/>
                </a:solidFill>
                <a:effectLst/>
                <a:latin typeface="Arial"/>
                <a:ea typeface="Arial"/>
                <a:cs typeface="Arial"/>
                <a:sym typeface="Arial"/>
              </a:rPr>
              <a:t>Library Journal</a:t>
            </a:r>
            <a:r>
              <a:rPr lang="en-CA" sz="1100" b="0" i="0" u="none" strike="noStrike" cap="none" dirty="0">
                <a:solidFill>
                  <a:srgbClr val="000000"/>
                </a:solidFill>
                <a:effectLst/>
                <a:latin typeface="Arial"/>
                <a:ea typeface="Arial"/>
                <a:cs typeface="Arial"/>
                <a:sym typeface="Arial"/>
              </a:rPr>
              <a:t>, 2017).</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Mixed methods research study – two main components to my research study</a:t>
            </a:r>
          </a:p>
          <a:p>
            <a:pPr marL="0" lvl="0" indent="0" algn="l" rtl="0">
              <a:spcBef>
                <a:spcPts val="0"/>
              </a:spcBef>
              <a:spcAft>
                <a:spcPts val="0"/>
              </a:spcAft>
              <a:buNone/>
            </a:pPr>
            <a:endParaRPr lang="en-US" dirty="0"/>
          </a:p>
          <a:p>
            <a:pPr rtl="0"/>
            <a:r>
              <a:rPr lang="en-CA" sz="1100" b="0" i="0" u="none" strike="noStrike" cap="none" dirty="0">
                <a:solidFill>
                  <a:srgbClr val="000000"/>
                </a:solidFill>
                <a:effectLst/>
                <a:latin typeface="Arial"/>
                <a:ea typeface="Arial"/>
                <a:cs typeface="Arial"/>
                <a:sym typeface="Arial"/>
              </a:rPr>
              <a:t>This research will aim to answer the research question: how are students being prepared to conduct research (i.e. Information and Media Literacy) during high school education in New Brunswick and how does the resulting level of preparedness for university level research impact academic success and mental health (library and information anxiety)? The primary objective of this research project is to examine the relationship between IML, mental health and attrition in first year university students at the University of New Brunswick (UNB).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b="1"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Ref idx="1001">
        <a:schemeClr val="bg1"/>
      </p:bgRef>
    </p:bg>
    <p:spTree>
      <p:nvGrpSpPr>
        <p:cNvPr id="1" name="Shape 9"/>
        <p:cNvGrpSpPr/>
        <p:nvPr/>
      </p:nvGrpSpPr>
      <p:grpSpPr>
        <a:xfrm>
          <a:off x="0" y="0"/>
          <a:ext cx="0" cy="0"/>
          <a:chOff x="0" y="0"/>
          <a:chExt cx="0" cy="0"/>
        </a:xfrm>
      </p:grpSpPr>
      <p:sp>
        <p:nvSpPr>
          <p:cNvPr id="10" name="Google Shape;10;p2"/>
          <p:cNvSpPr/>
          <p:nvPr/>
        </p:nvSpPr>
        <p:spPr>
          <a:xfrm rot="10800000">
            <a:off x="-576525" y="577275"/>
            <a:ext cx="3988800" cy="3988800"/>
          </a:xfrm>
          <a:prstGeom prst="chord">
            <a:avLst>
              <a:gd name="adj1" fmla="val 2673960"/>
              <a:gd name="adj2" fmla="val 18921779"/>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2"/>
          <p:cNvPicPr preferRelativeResize="0"/>
          <p:nvPr/>
        </p:nvPicPr>
        <p:blipFill>
          <a:blip r:embed="rId2">
            <a:alphaModFix/>
          </a:blip>
          <a:stretch>
            <a:fillRect/>
          </a:stretch>
        </p:blipFill>
        <p:spPr>
          <a:xfrm>
            <a:off x="4211150" y="0"/>
            <a:ext cx="4932849" cy="4403851"/>
          </a:xfrm>
          <a:prstGeom prst="rect">
            <a:avLst/>
          </a:prstGeom>
          <a:noFill/>
          <a:ln>
            <a:noFill/>
          </a:ln>
        </p:spPr>
      </p:pic>
      <p:sp>
        <p:nvSpPr>
          <p:cNvPr id="12" name="Google Shape;12;p2"/>
          <p:cNvSpPr txBox="1">
            <a:spLocks noGrp="1"/>
          </p:cNvSpPr>
          <p:nvPr>
            <p:ph type="ctrTitle"/>
          </p:nvPr>
        </p:nvSpPr>
        <p:spPr>
          <a:xfrm>
            <a:off x="685800" y="1569375"/>
            <a:ext cx="3942300" cy="2004600"/>
          </a:xfrm>
          <a:prstGeom prst="rect">
            <a:avLst/>
          </a:prstGeom>
        </p:spPr>
        <p:txBody>
          <a:bodyPr spcFirstLastPara="1" wrap="square" lIns="0" tIns="0" rIns="0" bIns="0" anchor="ctr" anchorCtr="0">
            <a:noAutofit/>
          </a:bodyPr>
          <a:lstStyle>
            <a:lvl1pPr lvl="0"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_1_1_1_1">
    <p:spTree>
      <p:nvGrpSpPr>
        <p:cNvPr id="1" name="Shape 73"/>
        <p:cNvGrpSpPr/>
        <p:nvPr/>
      </p:nvGrpSpPr>
      <p:grpSpPr>
        <a:xfrm>
          <a:off x="0" y="0"/>
          <a:ext cx="0" cy="0"/>
          <a:chOff x="0" y="0"/>
          <a:chExt cx="0" cy="0"/>
        </a:xfrm>
      </p:grpSpPr>
      <p:sp>
        <p:nvSpPr>
          <p:cNvPr id="74" name="Google Shape;74;p1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5731575" y="577350"/>
            <a:ext cx="3988800" cy="3988800"/>
          </a:xfrm>
          <a:prstGeom prst="chord">
            <a:avLst>
              <a:gd name="adj1" fmla="val 2673960"/>
              <a:gd name="adj2" fmla="val 1892177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685800" y="2167338"/>
            <a:ext cx="4102500" cy="437100"/>
          </a:xfrm>
          <a:prstGeom prst="rect">
            <a:avLst/>
          </a:prstGeom>
        </p:spPr>
        <p:txBody>
          <a:bodyPr spcFirstLastPara="1" wrap="square" lIns="0" tIns="0" rIns="0" bIns="0"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6" name="Google Shape;16;p3"/>
          <p:cNvSpPr txBox="1">
            <a:spLocks noGrp="1"/>
          </p:cNvSpPr>
          <p:nvPr>
            <p:ph type="subTitle" idx="1"/>
          </p:nvPr>
        </p:nvSpPr>
        <p:spPr>
          <a:xfrm>
            <a:off x="685800" y="2701363"/>
            <a:ext cx="4102500" cy="274800"/>
          </a:xfrm>
          <a:prstGeom prst="rect">
            <a:avLst/>
          </a:prstGeom>
        </p:spPr>
        <p:txBody>
          <a:bodyPr spcFirstLastPara="1" wrap="square" lIns="0" tIns="0" rIns="0" bIns="0" anchor="t" anchorCtr="0">
            <a:noAutofit/>
          </a:bodyPr>
          <a:lstStyle>
            <a:lvl1pPr lvl="0" rtl="0">
              <a:spcBef>
                <a:spcPts val="0"/>
              </a:spcBef>
              <a:spcAft>
                <a:spcPts val="0"/>
              </a:spcAft>
              <a:buSzPts val="1600"/>
              <a:buNone/>
              <a:defRPr sz="1600">
                <a:solidFill>
                  <a:schemeClr val="accent2"/>
                </a:solidFill>
              </a:defRPr>
            </a:lvl1pPr>
            <a:lvl2pPr lvl="1" rtl="0">
              <a:spcBef>
                <a:spcPts val="600"/>
              </a:spcBef>
              <a:spcAft>
                <a:spcPts val="0"/>
              </a:spcAft>
              <a:buSzPts val="1600"/>
              <a:buNone/>
              <a:defRPr sz="1600">
                <a:solidFill>
                  <a:schemeClr val="accent2"/>
                </a:solidFill>
              </a:defRPr>
            </a:lvl2pPr>
            <a:lvl3pPr lvl="2" rtl="0">
              <a:spcBef>
                <a:spcPts val="600"/>
              </a:spcBef>
              <a:spcAft>
                <a:spcPts val="0"/>
              </a:spcAft>
              <a:buClr>
                <a:schemeClr val="accent2"/>
              </a:buClr>
              <a:buSzPts val="1600"/>
              <a:buNone/>
              <a:defRPr sz="1600">
                <a:solidFill>
                  <a:schemeClr val="accent2"/>
                </a:solidFill>
              </a:defRPr>
            </a:lvl3pPr>
            <a:lvl4pPr lvl="3" rtl="0">
              <a:spcBef>
                <a:spcPts val="600"/>
              </a:spcBef>
              <a:spcAft>
                <a:spcPts val="0"/>
              </a:spcAft>
              <a:buClr>
                <a:schemeClr val="accent2"/>
              </a:buClr>
              <a:buSzPts val="1600"/>
              <a:buNone/>
              <a:defRPr sz="1600">
                <a:solidFill>
                  <a:schemeClr val="accent2"/>
                </a:solidFill>
              </a:defRPr>
            </a:lvl4pPr>
            <a:lvl5pPr lvl="4" rtl="0">
              <a:spcBef>
                <a:spcPts val="600"/>
              </a:spcBef>
              <a:spcAft>
                <a:spcPts val="0"/>
              </a:spcAft>
              <a:buClr>
                <a:schemeClr val="accent2"/>
              </a:buClr>
              <a:buSzPts val="1600"/>
              <a:buNone/>
              <a:defRPr sz="1600">
                <a:solidFill>
                  <a:schemeClr val="accent2"/>
                </a:solidFill>
              </a:defRPr>
            </a:lvl5pPr>
            <a:lvl6pPr lvl="5" rtl="0">
              <a:spcBef>
                <a:spcPts val="600"/>
              </a:spcBef>
              <a:spcAft>
                <a:spcPts val="0"/>
              </a:spcAft>
              <a:buClr>
                <a:schemeClr val="accent2"/>
              </a:buClr>
              <a:buSzPts val="1600"/>
              <a:buNone/>
              <a:defRPr sz="1600">
                <a:solidFill>
                  <a:schemeClr val="accent2"/>
                </a:solidFill>
              </a:defRPr>
            </a:lvl6pPr>
            <a:lvl7pPr lvl="6" rtl="0">
              <a:spcBef>
                <a:spcPts val="600"/>
              </a:spcBef>
              <a:spcAft>
                <a:spcPts val="0"/>
              </a:spcAft>
              <a:buClr>
                <a:schemeClr val="accent2"/>
              </a:buClr>
              <a:buSzPts val="1600"/>
              <a:buNone/>
              <a:defRPr sz="1600">
                <a:solidFill>
                  <a:schemeClr val="accent2"/>
                </a:solidFill>
              </a:defRPr>
            </a:lvl7pPr>
            <a:lvl8pPr lvl="7" rtl="0">
              <a:spcBef>
                <a:spcPts val="600"/>
              </a:spcBef>
              <a:spcAft>
                <a:spcPts val="0"/>
              </a:spcAft>
              <a:buClr>
                <a:schemeClr val="accent2"/>
              </a:buClr>
              <a:buSzPts val="1600"/>
              <a:buNone/>
              <a:defRPr sz="1600">
                <a:solidFill>
                  <a:schemeClr val="accent2"/>
                </a:solidFill>
              </a:defRPr>
            </a:lvl8pPr>
            <a:lvl9pPr lvl="8" rtl="0">
              <a:spcBef>
                <a:spcPts val="600"/>
              </a:spcBef>
              <a:spcAft>
                <a:spcPts val="600"/>
              </a:spcAft>
              <a:buClr>
                <a:schemeClr val="accent2"/>
              </a:buClr>
              <a:buSzPts val="1600"/>
              <a:buNone/>
              <a:defRPr sz="1600">
                <a:solidFill>
                  <a:schemeClr val="accent2"/>
                </a:solidFill>
              </a:defRPr>
            </a:lvl9pPr>
          </a:lstStyle>
          <a:p>
            <a:endParaRPr/>
          </a:p>
        </p:txBody>
      </p:sp>
      <p:pic>
        <p:nvPicPr>
          <p:cNvPr id="17" name="Google Shape;17;p3"/>
          <p:cNvPicPr preferRelativeResize="0"/>
          <p:nvPr/>
        </p:nvPicPr>
        <p:blipFill>
          <a:blip r:embed="rId2">
            <a:alphaModFix/>
          </a:blip>
          <a:stretch>
            <a:fillRect/>
          </a:stretch>
        </p:blipFill>
        <p:spPr>
          <a:xfrm>
            <a:off x="4874816" y="0"/>
            <a:ext cx="4269193" cy="43706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2"/>
        </a:solidFill>
        <a:effectLst/>
      </p:bgPr>
    </p:bg>
    <p:spTree>
      <p:nvGrpSpPr>
        <p:cNvPr id="1" name="Shape 18"/>
        <p:cNvGrpSpPr/>
        <p:nvPr/>
      </p:nvGrpSpPr>
      <p:grpSpPr>
        <a:xfrm>
          <a:off x="0" y="0"/>
          <a:ext cx="0" cy="0"/>
          <a:chOff x="0" y="0"/>
          <a:chExt cx="0" cy="0"/>
        </a:xfrm>
      </p:grpSpPr>
      <p:sp>
        <p:nvSpPr>
          <p:cNvPr id="19" name="Google Shape;19;p4"/>
          <p:cNvSpPr/>
          <p:nvPr/>
        </p:nvSpPr>
        <p:spPr>
          <a:xfrm rot="-5400000">
            <a:off x="690500" y="-806025"/>
            <a:ext cx="5541300" cy="5541300"/>
          </a:xfrm>
          <a:prstGeom prst="chord">
            <a:avLst>
              <a:gd name="adj1" fmla="val 2673960"/>
              <a:gd name="adj2" fmla="val 18921779"/>
            </a:avLst>
          </a:prstGeom>
          <a:solidFill>
            <a:srgbClr val="610B0B">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4"/>
          <p:cNvPicPr preferRelativeResize="0"/>
          <p:nvPr/>
        </p:nvPicPr>
        <p:blipFill>
          <a:blip r:embed="rId2">
            <a:alphaModFix/>
          </a:blip>
          <a:stretch>
            <a:fillRect/>
          </a:stretch>
        </p:blipFill>
        <p:spPr>
          <a:xfrm>
            <a:off x="5508300" y="0"/>
            <a:ext cx="3635700" cy="4562700"/>
          </a:xfrm>
          <a:prstGeom prst="rect">
            <a:avLst/>
          </a:prstGeom>
          <a:noFill/>
          <a:ln>
            <a:noFill/>
          </a:ln>
        </p:spPr>
      </p:pic>
      <p:sp>
        <p:nvSpPr>
          <p:cNvPr id="22" name="Google Shape;22;p4"/>
          <p:cNvSpPr txBox="1">
            <a:spLocks noGrp="1"/>
          </p:cNvSpPr>
          <p:nvPr>
            <p:ph type="body" idx="1"/>
          </p:nvPr>
        </p:nvSpPr>
        <p:spPr>
          <a:xfrm>
            <a:off x="1219200" y="790200"/>
            <a:ext cx="4407300" cy="3141000"/>
          </a:xfrm>
          <a:prstGeom prst="rect">
            <a:avLst/>
          </a:prstGeom>
        </p:spPr>
        <p:txBody>
          <a:bodyPr spcFirstLastPara="1" wrap="square" lIns="0" tIns="0" rIns="0" bIns="0" anchor="t" anchorCtr="0">
            <a:noAutofit/>
          </a:bodyPr>
          <a:lstStyle>
            <a:lvl1pPr marL="457200" lvl="0" indent="-406400" rtl="0">
              <a:spcBef>
                <a:spcPts val="600"/>
              </a:spcBef>
              <a:spcAft>
                <a:spcPts val="0"/>
              </a:spcAft>
              <a:buClr>
                <a:schemeClr val="lt1"/>
              </a:buClr>
              <a:buSzPts val="2800"/>
              <a:buFont typeface="Inter-Regular"/>
              <a:buChar char="✓"/>
              <a:defRPr sz="2800">
                <a:solidFill>
                  <a:schemeClr val="lt1"/>
                </a:solidFill>
                <a:latin typeface="Inter-Regular"/>
                <a:ea typeface="Inter-Regular"/>
                <a:cs typeface="Inter-Regular"/>
                <a:sym typeface="Inter-Regular"/>
              </a:defRPr>
            </a:lvl1pPr>
            <a:lvl2pPr marL="914400" lvl="1" indent="-406400" rtl="0">
              <a:spcBef>
                <a:spcPts val="600"/>
              </a:spcBef>
              <a:spcAft>
                <a:spcPts val="0"/>
              </a:spcAft>
              <a:buClr>
                <a:schemeClr val="lt1"/>
              </a:buClr>
              <a:buSzPts val="2800"/>
              <a:buFont typeface="Inter-Regular"/>
              <a:buChar char="○"/>
              <a:defRPr sz="2800">
                <a:solidFill>
                  <a:schemeClr val="lt1"/>
                </a:solidFill>
                <a:latin typeface="Inter-Regular"/>
                <a:ea typeface="Inter-Regular"/>
                <a:cs typeface="Inter-Regular"/>
                <a:sym typeface="Inter-Regular"/>
              </a:defRPr>
            </a:lvl2pPr>
            <a:lvl3pPr marL="1371600" lvl="2" indent="-406400" rtl="0">
              <a:spcBef>
                <a:spcPts val="600"/>
              </a:spcBef>
              <a:spcAft>
                <a:spcPts val="0"/>
              </a:spcAft>
              <a:buClr>
                <a:schemeClr val="lt1"/>
              </a:buClr>
              <a:buSzPts val="2800"/>
              <a:buFont typeface="Inter-Regular"/>
              <a:buChar char="●"/>
              <a:defRPr sz="2800">
                <a:solidFill>
                  <a:schemeClr val="lt1"/>
                </a:solidFill>
                <a:latin typeface="Inter-Regular"/>
                <a:ea typeface="Inter-Regular"/>
                <a:cs typeface="Inter-Regular"/>
                <a:sym typeface="Inter-Regular"/>
              </a:defRPr>
            </a:lvl3pPr>
            <a:lvl4pPr marL="1828800" lvl="3" indent="-406400" rtl="0">
              <a:spcBef>
                <a:spcPts val="600"/>
              </a:spcBef>
              <a:spcAft>
                <a:spcPts val="0"/>
              </a:spcAft>
              <a:buClr>
                <a:schemeClr val="lt1"/>
              </a:buClr>
              <a:buSzPts val="2800"/>
              <a:buFont typeface="Inter-Regular"/>
              <a:buChar char="●"/>
              <a:defRPr sz="2800">
                <a:solidFill>
                  <a:schemeClr val="lt1"/>
                </a:solidFill>
                <a:latin typeface="Inter-Regular"/>
                <a:ea typeface="Inter-Regular"/>
                <a:cs typeface="Inter-Regular"/>
                <a:sym typeface="Inter-Regular"/>
              </a:defRPr>
            </a:lvl4pPr>
            <a:lvl5pPr marL="2286000" lvl="4" indent="-406400" rtl="0">
              <a:spcBef>
                <a:spcPts val="600"/>
              </a:spcBef>
              <a:spcAft>
                <a:spcPts val="0"/>
              </a:spcAft>
              <a:buClr>
                <a:schemeClr val="lt1"/>
              </a:buClr>
              <a:buSzPts val="2800"/>
              <a:buFont typeface="Inter-Regular"/>
              <a:buChar char="○"/>
              <a:defRPr sz="2800">
                <a:solidFill>
                  <a:schemeClr val="lt1"/>
                </a:solidFill>
                <a:latin typeface="Inter-Regular"/>
                <a:ea typeface="Inter-Regular"/>
                <a:cs typeface="Inter-Regular"/>
                <a:sym typeface="Inter-Regular"/>
              </a:defRPr>
            </a:lvl5pPr>
            <a:lvl6pPr marL="2743200" lvl="5" indent="-406400" rtl="0">
              <a:spcBef>
                <a:spcPts val="600"/>
              </a:spcBef>
              <a:spcAft>
                <a:spcPts val="0"/>
              </a:spcAft>
              <a:buClr>
                <a:schemeClr val="lt1"/>
              </a:buClr>
              <a:buSzPts val="2800"/>
              <a:buFont typeface="Inter-Regular"/>
              <a:buChar char="■"/>
              <a:defRPr sz="2800">
                <a:solidFill>
                  <a:schemeClr val="lt1"/>
                </a:solidFill>
                <a:latin typeface="Inter-Regular"/>
                <a:ea typeface="Inter-Regular"/>
                <a:cs typeface="Inter-Regular"/>
                <a:sym typeface="Inter-Regular"/>
              </a:defRPr>
            </a:lvl6pPr>
            <a:lvl7pPr marL="3200400" lvl="6" indent="-406400" rtl="0">
              <a:spcBef>
                <a:spcPts val="600"/>
              </a:spcBef>
              <a:spcAft>
                <a:spcPts val="0"/>
              </a:spcAft>
              <a:buClr>
                <a:schemeClr val="lt1"/>
              </a:buClr>
              <a:buSzPts val="2800"/>
              <a:buFont typeface="Inter-Regular"/>
              <a:buChar char="●"/>
              <a:defRPr sz="2800">
                <a:solidFill>
                  <a:schemeClr val="lt1"/>
                </a:solidFill>
                <a:latin typeface="Inter-Regular"/>
                <a:ea typeface="Inter-Regular"/>
                <a:cs typeface="Inter-Regular"/>
                <a:sym typeface="Inter-Regular"/>
              </a:defRPr>
            </a:lvl7pPr>
            <a:lvl8pPr marL="3657600" lvl="7" indent="-406400" rtl="0">
              <a:spcBef>
                <a:spcPts val="600"/>
              </a:spcBef>
              <a:spcAft>
                <a:spcPts val="0"/>
              </a:spcAft>
              <a:buClr>
                <a:schemeClr val="lt1"/>
              </a:buClr>
              <a:buSzPts val="2800"/>
              <a:buFont typeface="Inter-Regular"/>
              <a:buChar char="○"/>
              <a:defRPr sz="2800">
                <a:solidFill>
                  <a:schemeClr val="lt1"/>
                </a:solidFill>
                <a:latin typeface="Inter-Regular"/>
                <a:ea typeface="Inter-Regular"/>
                <a:cs typeface="Inter-Regular"/>
                <a:sym typeface="Inter-Regular"/>
              </a:defRPr>
            </a:lvl8pPr>
            <a:lvl9pPr marL="4114800" lvl="8" indent="-406400" rtl="0">
              <a:spcBef>
                <a:spcPts val="600"/>
              </a:spcBef>
              <a:spcAft>
                <a:spcPts val="600"/>
              </a:spcAft>
              <a:buClr>
                <a:schemeClr val="lt1"/>
              </a:buClr>
              <a:buSzPts val="2800"/>
              <a:buFont typeface="Inter-Regular"/>
              <a:buChar char="■"/>
              <a:defRPr sz="2800">
                <a:solidFill>
                  <a:schemeClr val="lt1"/>
                </a:solidFill>
                <a:latin typeface="Inter-Regular"/>
                <a:ea typeface="Inter-Regular"/>
                <a:cs typeface="Inter-Regular"/>
                <a:sym typeface="Inter-Regular"/>
              </a:defRPr>
            </a:lvl9pPr>
          </a:lstStyle>
          <a:p>
            <a:endParaRPr/>
          </a:p>
        </p:txBody>
      </p:sp>
      <p:sp>
        <p:nvSpPr>
          <p:cNvPr id="23" name="Google Shape;23;p4"/>
          <p:cNvSpPr txBox="1"/>
          <p:nvPr/>
        </p:nvSpPr>
        <p:spPr>
          <a:xfrm>
            <a:off x="721100" y="490575"/>
            <a:ext cx="4266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600">
                <a:solidFill>
                  <a:schemeClr val="accent1"/>
                </a:solidFill>
                <a:latin typeface="Playfair Display"/>
                <a:ea typeface="Playfair Display"/>
                <a:cs typeface="Playfair Display"/>
                <a:sym typeface="Playfair Display"/>
              </a:rPr>
              <a:t>“</a:t>
            </a:r>
            <a:endParaRPr sz="9600">
              <a:solidFill>
                <a:schemeClr val="accent1"/>
              </a:solidFill>
              <a:latin typeface="Playfair Display"/>
              <a:ea typeface="Playfair Display"/>
              <a:cs typeface="Playfair Display"/>
              <a:sym typeface="Playfair Display"/>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p:nvPr/>
        </p:nvSpPr>
        <p:spPr>
          <a:xfrm>
            <a:off x="5733000" y="577350"/>
            <a:ext cx="3988800" cy="3988800"/>
          </a:xfrm>
          <a:prstGeom prst="chord">
            <a:avLst>
              <a:gd name="adj1" fmla="val 2673960"/>
              <a:gd name="adj2" fmla="val 1892177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rot="10800000">
            <a:off x="-223925" y="228600"/>
            <a:ext cx="1528200" cy="1528200"/>
          </a:xfrm>
          <a:prstGeom prst="chord">
            <a:avLst>
              <a:gd name="adj1" fmla="val 2673960"/>
              <a:gd name="adj2" fmla="val 1892177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855300" y="748950"/>
            <a:ext cx="4549500" cy="4875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855300" y="1506348"/>
            <a:ext cx="4549500" cy="30339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600"/>
              </a:spcBef>
              <a:spcAft>
                <a:spcPts val="0"/>
              </a:spcAft>
              <a:buSzPts val="2000"/>
              <a:buChar char="○"/>
              <a:defRPr/>
            </a:lvl2pPr>
            <a:lvl3pPr marL="1371600" lvl="2" indent="-355600" rtl="0">
              <a:spcBef>
                <a:spcPts val="600"/>
              </a:spcBef>
              <a:spcAft>
                <a:spcPts val="0"/>
              </a:spcAft>
              <a:buSzPts val="2000"/>
              <a:buChar char="●"/>
              <a:defRPr/>
            </a:lvl3pPr>
            <a:lvl4pPr marL="1828800" lvl="3" indent="-355600" rtl="0">
              <a:spcBef>
                <a:spcPts val="600"/>
              </a:spcBef>
              <a:spcAft>
                <a:spcPts val="0"/>
              </a:spcAft>
              <a:buSzPts val="2000"/>
              <a:buChar char="●"/>
              <a:defRPr/>
            </a:lvl4pPr>
            <a:lvl5pPr marL="2286000" lvl="4" indent="-355600" rtl="0">
              <a:spcBef>
                <a:spcPts val="600"/>
              </a:spcBef>
              <a:spcAft>
                <a:spcPts val="0"/>
              </a:spcAft>
              <a:buSzPts val="2000"/>
              <a:buChar char="○"/>
              <a:defRPr/>
            </a:lvl5pPr>
            <a:lvl6pPr marL="2743200" lvl="5" indent="-355600" rtl="0">
              <a:spcBef>
                <a:spcPts val="600"/>
              </a:spcBef>
              <a:spcAft>
                <a:spcPts val="0"/>
              </a:spcAft>
              <a:buSzPts val="2000"/>
              <a:buChar char="■"/>
              <a:defRPr/>
            </a:lvl6pPr>
            <a:lvl7pPr marL="3200400" lvl="6" indent="-355600" rtl="0">
              <a:spcBef>
                <a:spcPts val="600"/>
              </a:spcBef>
              <a:spcAft>
                <a:spcPts val="0"/>
              </a:spcAft>
              <a:buSzPts val="2000"/>
              <a:buChar char="●"/>
              <a:defRPr/>
            </a:lvl7pPr>
            <a:lvl8pPr marL="3657600" lvl="7" indent="-355600" rtl="0">
              <a:spcBef>
                <a:spcPts val="600"/>
              </a:spcBef>
              <a:spcAft>
                <a:spcPts val="0"/>
              </a:spcAft>
              <a:buSzPts val="2000"/>
              <a:buChar char="○"/>
              <a:defRPr/>
            </a:lvl8pPr>
            <a:lvl9pPr marL="4114800" lvl="8" indent="-355600" rtl="0">
              <a:spcBef>
                <a:spcPts val="600"/>
              </a:spcBef>
              <a:spcAft>
                <a:spcPts val="600"/>
              </a:spcAft>
              <a:buSzPts val="2000"/>
              <a:buChar char="■"/>
              <a:defRPr/>
            </a:lvl9pPr>
          </a:lstStyle>
          <a:p>
            <a:endParaRPr/>
          </a:p>
        </p:txBody>
      </p:sp>
      <p:sp>
        <p:nvSpPr>
          <p:cNvPr id="29" name="Google Shape;29;p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0" name="Google Shape;30;p5"/>
          <p:cNvPicPr preferRelativeResize="0"/>
          <p:nvPr/>
        </p:nvPicPr>
        <p:blipFill>
          <a:blip r:embed="rId2">
            <a:alphaModFix/>
          </a:blip>
          <a:stretch>
            <a:fillRect/>
          </a:stretch>
        </p:blipFill>
        <p:spPr>
          <a:xfrm>
            <a:off x="5713131" y="12"/>
            <a:ext cx="3430865" cy="43706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9"/>
        <p:cNvGrpSpPr/>
        <p:nvPr/>
      </p:nvGrpSpPr>
      <p:grpSpPr>
        <a:xfrm>
          <a:off x="0" y="0"/>
          <a:ext cx="0" cy="0"/>
          <a:chOff x="0" y="0"/>
          <a:chExt cx="0" cy="0"/>
        </a:xfrm>
      </p:grpSpPr>
      <p:sp>
        <p:nvSpPr>
          <p:cNvPr id="40" name="Google Shape;40;p7"/>
          <p:cNvSpPr/>
          <p:nvPr/>
        </p:nvSpPr>
        <p:spPr>
          <a:xfrm>
            <a:off x="5733000" y="577350"/>
            <a:ext cx="3988800" cy="3988800"/>
          </a:xfrm>
          <a:prstGeom prst="chord">
            <a:avLst>
              <a:gd name="adj1" fmla="val 2673960"/>
              <a:gd name="adj2" fmla="val 1892177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p:nvPr/>
        </p:nvSpPr>
        <p:spPr>
          <a:xfrm rot="10800000">
            <a:off x="-223925" y="228600"/>
            <a:ext cx="1528200" cy="1528200"/>
          </a:xfrm>
          <a:prstGeom prst="chord">
            <a:avLst>
              <a:gd name="adj1" fmla="val 2673960"/>
              <a:gd name="adj2" fmla="val 1892177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7"/>
          <p:cNvSpPr txBox="1">
            <a:spLocks noGrp="1"/>
          </p:cNvSpPr>
          <p:nvPr>
            <p:ph type="title"/>
          </p:nvPr>
        </p:nvSpPr>
        <p:spPr>
          <a:xfrm>
            <a:off x="855300" y="748950"/>
            <a:ext cx="4549500" cy="4875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7"/>
          <p:cNvSpPr txBox="1">
            <a:spLocks noGrp="1"/>
          </p:cNvSpPr>
          <p:nvPr>
            <p:ph type="body" idx="1"/>
          </p:nvPr>
        </p:nvSpPr>
        <p:spPr>
          <a:xfrm>
            <a:off x="855300" y="1506350"/>
            <a:ext cx="1770600" cy="2864400"/>
          </a:xfrm>
          <a:prstGeom prst="rect">
            <a:avLst/>
          </a:prstGeom>
        </p:spPr>
        <p:txBody>
          <a:bodyPr spcFirstLastPara="1" wrap="square" lIns="0" tIns="0" rIns="0" bIns="0" anchor="t" anchorCtr="0">
            <a:noAutofit/>
          </a:bodyPr>
          <a:lstStyle>
            <a:lvl1pPr marL="457200" lvl="0" indent="-311150" rtl="0">
              <a:spcBef>
                <a:spcPts val="600"/>
              </a:spcBef>
              <a:spcAft>
                <a:spcPts val="0"/>
              </a:spcAft>
              <a:buSzPts val="1300"/>
              <a:buChar char="✓"/>
              <a:defRPr sz="1300"/>
            </a:lvl1pPr>
            <a:lvl2pPr marL="914400" lvl="1" indent="-311150" rtl="0">
              <a:spcBef>
                <a:spcPts val="600"/>
              </a:spcBef>
              <a:spcAft>
                <a:spcPts val="0"/>
              </a:spcAft>
              <a:buSzPts val="1300"/>
              <a:buChar char="○"/>
              <a:defRPr sz="1300"/>
            </a:lvl2pPr>
            <a:lvl3pPr marL="1371600" lvl="2" indent="-311150" rtl="0">
              <a:spcBef>
                <a:spcPts val="600"/>
              </a:spcBef>
              <a:spcAft>
                <a:spcPts val="0"/>
              </a:spcAft>
              <a:buSzPts val="1300"/>
              <a:buChar char="●"/>
              <a:defRPr sz="1300"/>
            </a:lvl3pPr>
            <a:lvl4pPr marL="1828800" lvl="3" indent="-311150" rtl="0">
              <a:spcBef>
                <a:spcPts val="600"/>
              </a:spcBef>
              <a:spcAft>
                <a:spcPts val="0"/>
              </a:spcAft>
              <a:buSzPts val="1300"/>
              <a:buChar char="●"/>
              <a:defRPr sz="1300"/>
            </a:lvl4pPr>
            <a:lvl5pPr marL="2286000" lvl="4" indent="-311150" rtl="0">
              <a:spcBef>
                <a:spcPts val="600"/>
              </a:spcBef>
              <a:spcAft>
                <a:spcPts val="0"/>
              </a:spcAft>
              <a:buSzPts val="1300"/>
              <a:buChar char="○"/>
              <a:defRPr sz="1300"/>
            </a:lvl5pPr>
            <a:lvl6pPr marL="2743200" lvl="5" indent="-311150" rtl="0">
              <a:spcBef>
                <a:spcPts val="600"/>
              </a:spcBef>
              <a:spcAft>
                <a:spcPts val="0"/>
              </a:spcAft>
              <a:buSzPts val="1300"/>
              <a:buChar char="■"/>
              <a:defRPr sz="1300"/>
            </a:lvl6pPr>
            <a:lvl7pPr marL="3200400" lvl="6" indent="-311150" rtl="0">
              <a:spcBef>
                <a:spcPts val="600"/>
              </a:spcBef>
              <a:spcAft>
                <a:spcPts val="0"/>
              </a:spcAft>
              <a:buSzPts val="1300"/>
              <a:buChar char="●"/>
              <a:defRPr sz="1300"/>
            </a:lvl7pPr>
            <a:lvl8pPr marL="3657600" lvl="7" indent="-311150" rtl="0">
              <a:spcBef>
                <a:spcPts val="600"/>
              </a:spcBef>
              <a:spcAft>
                <a:spcPts val="0"/>
              </a:spcAft>
              <a:buSzPts val="1300"/>
              <a:buChar char="○"/>
              <a:defRPr sz="1300"/>
            </a:lvl8pPr>
            <a:lvl9pPr marL="4114800" lvl="8" indent="-311150" rtl="0">
              <a:spcBef>
                <a:spcPts val="600"/>
              </a:spcBef>
              <a:spcAft>
                <a:spcPts val="600"/>
              </a:spcAft>
              <a:buSzPts val="1300"/>
              <a:buChar char="■"/>
              <a:defRPr sz="1300"/>
            </a:lvl9pPr>
          </a:lstStyle>
          <a:p>
            <a:endParaRPr/>
          </a:p>
        </p:txBody>
      </p:sp>
      <p:sp>
        <p:nvSpPr>
          <p:cNvPr id="44" name="Google Shape;44;p7"/>
          <p:cNvSpPr txBox="1">
            <a:spLocks noGrp="1"/>
          </p:cNvSpPr>
          <p:nvPr>
            <p:ph type="body" idx="2"/>
          </p:nvPr>
        </p:nvSpPr>
        <p:spPr>
          <a:xfrm>
            <a:off x="2811939" y="1506350"/>
            <a:ext cx="1770600" cy="2864400"/>
          </a:xfrm>
          <a:prstGeom prst="rect">
            <a:avLst/>
          </a:prstGeom>
        </p:spPr>
        <p:txBody>
          <a:bodyPr spcFirstLastPara="1" wrap="square" lIns="0" tIns="0" rIns="0" bIns="0" anchor="t" anchorCtr="0">
            <a:noAutofit/>
          </a:bodyPr>
          <a:lstStyle>
            <a:lvl1pPr marL="457200" lvl="0" indent="-311150" rtl="0">
              <a:spcBef>
                <a:spcPts val="600"/>
              </a:spcBef>
              <a:spcAft>
                <a:spcPts val="0"/>
              </a:spcAft>
              <a:buSzPts val="1300"/>
              <a:buChar char="✓"/>
              <a:defRPr sz="1300"/>
            </a:lvl1pPr>
            <a:lvl2pPr marL="914400" lvl="1" indent="-311150" rtl="0">
              <a:spcBef>
                <a:spcPts val="600"/>
              </a:spcBef>
              <a:spcAft>
                <a:spcPts val="0"/>
              </a:spcAft>
              <a:buSzPts val="1300"/>
              <a:buChar char="○"/>
              <a:defRPr sz="1300"/>
            </a:lvl2pPr>
            <a:lvl3pPr marL="1371600" lvl="2" indent="-311150" rtl="0">
              <a:spcBef>
                <a:spcPts val="600"/>
              </a:spcBef>
              <a:spcAft>
                <a:spcPts val="0"/>
              </a:spcAft>
              <a:buSzPts val="1300"/>
              <a:buChar char="●"/>
              <a:defRPr sz="1300"/>
            </a:lvl3pPr>
            <a:lvl4pPr marL="1828800" lvl="3" indent="-311150" rtl="0">
              <a:spcBef>
                <a:spcPts val="600"/>
              </a:spcBef>
              <a:spcAft>
                <a:spcPts val="0"/>
              </a:spcAft>
              <a:buSzPts val="1300"/>
              <a:buChar char="●"/>
              <a:defRPr sz="1300"/>
            </a:lvl4pPr>
            <a:lvl5pPr marL="2286000" lvl="4" indent="-311150" rtl="0">
              <a:spcBef>
                <a:spcPts val="600"/>
              </a:spcBef>
              <a:spcAft>
                <a:spcPts val="0"/>
              </a:spcAft>
              <a:buSzPts val="1300"/>
              <a:buChar char="○"/>
              <a:defRPr sz="1300"/>
            </a:lvl5pPr>
            <a:lvl6pPr marL="2743200" lvl="5" indent="-311150" rtl="0">
              <a:spcBef>
                <a:spcPts val="600"/>
              </a:spcBef>
              <a:spcAft>
                <a:spcPts val="0"/>
              </a:spcAft>
              <a:buSzPts val="1300"/>
              <a:buChar char="■"/>
              <a:defRPr sz="1300"/>
            </a:lvl6pPr>
            <a:lvl7pPr marL="3200400" lvl="6" indent="-311150" rtl="0">
              <a:spcBef>
                <a:spcPts val="600"/>
              </a:spcBef>
              <a:spcAft>
                <a:spcPts val="0"/>
              </a:spcAft>
              <a:buSzPts val="1300"/>
              <a:buChar char="●"/>
              <a:defRPr sz="1300"/>
            </a:lvl7pPr>
            <a:lvl8pPr marL="3657600" lvl="7" indent="-311150" rtl="0">
              <a:spcBef>
                <a:spcPts val="600"/>
              </a:spcBef>
              <a:spcAft>
                <a:spcPts val="0"/>
              </a:spcAft>
              <a:buSzPts val="1300"/>
              <a:buChar char="○"/>
              <a:defRPr sz="1300"/>
            </a:lvl8pPr>
            <a:lvl9pPr marL="4114800" lvl="8" indent="-311150" rtl="0">
              <a:spcBef>
                <a:spcPts val="600"/>
              </a:spcBef>
              <a:spcAft>
                <a:spcPts val="600"/>
              </a:spcAft>
              <a:buSzPts val="1300"/>
              <a:buChar char="■"/>
              <a:defRPr sz="1300"/>
            </a:lvl9pPr>
          </a:lstStyle>
          <a:p>
            <a:endParaRPr/>
          </a:p>
        </p:txBody>
      </p:sp>
      <p:sp>
        <p:nvSpPr>
          <p:cNvPr id="45" name="Google Shape;45;p7"/>
          <p:cNvSpPr txBox="1">
            <a:spLocks noGrp="1"/>
          </p:cNvSpPr>
          <p:nvPr>
            <p:ph type="body" idx="3"/>
          </p:nvPr>
        </p:nvSpPr>
        <p:spPr>
          <a:xfrm>
            <a:off x="4768578" y="1506350"/>
            <a:ext cx="1770600" cy="2864400"/>
          </a:xfrm>
          <a:prstGeom prst="rect">
            <a:avLst/>
          </a:prstGeom>
        </p:spPr>
        <p:txBody>
          <a:bodyPr spcFirstLastPara="1" wrap="square" lIns="0" tIns="0" rIns="0" bIns="0" anchor="t" anchorCtr="0">
            <a:noAutofit/>
          </a:bodyPr>
          <a:lstStyle>
            <a:lvl1pPr marL="457200" lvl="0" indent="-311150" rtl="0">
              <a:spcBef>
                <a:spcPts val="600"/>
              </a:spcBef>
              <a:spcAft>
                <a:spcPts val="0"/>
              </a:spcAft>
              <a:buSzPts val="1300"/>
              <a:buChar char="✓"/>
              <a:defRPr sz="1300"/>
            </a:lvl1pPr>
            <a:lvl2pPr marL="914400" lvl="1" indent="-311150" rtl="0">
              <a:spcBef>
                <a:spcPts val="600"/>
              </a:spcBef>
              <a:spcAft>
                <a:spcPts val="0"/>
              </a:spcAft>
              <a:buSzPts val="1300"/>
              <a:buChar char="○"/>
              <a:defRPr sz="1300"/>
            </a:lvl2pPr>
            <a:lvl3pPr marL="1371600" lvl="2" indent="-311150" rtl="0">
              <a:spcBef>
                <a:spcPts val="600"/>
              </a:spcBef>
              <a:spcAft>
                <a:spcPts val="0"/>
              </a:spcAft>
              <a:buSzPts val="1300"/>
              <a:buChar char="●"/>
              <a:defRPr sz="1300"/>
            </a:lvl3pPr>
            <a:lvl4pPr marL="1828800" lvl="3" indent="-311150" rtl="0">
              <a:spcBef>
                <a:spcPts val="600"/>
              </a:spcBef>
              <a:spcAft>
                <a:spcPts val="0"/>
              </a:spcAft>
              <a:buSzPts val="1300"/>
              <a:buChar char="●"/>
              <a:defRPr sz="1300"/>
            </a:lvl4pPr>
            <a:lvl5pPr marL="2286000" lvl="4" indent="-311150" rtl="0">
              <a:spcBef>
                <a:spcPts val="600"/>
              </a:spcBef>
              <a:spcAft>
                <a:spcPts val="0"/>
              </a:spcAft>
              <a:buSzPts val="1300"/>
              <a:buChar char="○"/>
              <a:defRPr sz="1300"/>
            </a:lvl5pPr>
            <a:lvl6pPr marL="2743200" lvl="5" indent="-311150" rtl="0">
              <a:spcBef>
                <a:spcPts val="600"/>
              </a:spcBef>
              <a:spcAft>
                <a:spcPts val="0"/>
              </a:spcAft>
              <a:buSzPts val="1300"/>
              <a:buChar char="■"/>
              <a:defRPr sz="1300"/>
            </a:lvl6pPr>
            <a:lvl7pPr marL="3200400" lvl="6" indent="-311150" rtl="0">
              <a:spcBef>
                <a:spcPts val="600"/>
              </a:spcBef>
              <a:spcAft>
                <a:spcPts val="0"/>
              </a:spcAft>
              <a:buSzPts val="1300"/>
              <a:buChar char="●"/>
              <a:defRPr sz="1300"/>
            </a:lvl7pPr>
            <a:lvl8pPr marL="3657600" lvl="7" indent="-311150" rtl="0">
              <a:spcBef>
                <a:spcPts val="600"/>
              </a:spcBef>
              <a:spcAft>
                <a:spcPts val="0"/>
              </a:spcAft>
              <a:buSzPts val="1300"/>
              <a:buChar char="○"/>
              <a:defRPr sz="1300"/>
            </a:lvl8pPr>
            <a:lvl9pPr marL="4114800" lvl="8" indent="-311150" rtl="0">
              <a:spcBef>
                <a:spcPts val="600"/>
              </a:spcBef>
              <a:spcAft>
                <a:spcPts val="600"/>
              </a:spcAft>
              <a:buSzPts val="1300"/>
              <a:buChar char="■"/>
              <a:defRPr sz="1300"/>
            </a:lvl9pPr>
          </a:lstStyle>
          <a:p>
            <a:endParaRPr/>
          </a:p>
        </p:txBody>
      </p:sp>
      <p:sp>
        <p:nvSpPr>
          <p:cNvPr id="46" name="Google Shape;46;p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7" name="Google Shape;47;p7"/>
          <p:cNvPicPr preferRelativeResize="0"/>
          <p:nvPr/>
        </p:nvPicPr>
        <p:blipFill>
          <a:blip r:embed="rId2">
            <a:alphaModFix/>
          </a:blip>
          <a:stretch>
            <a:fillRect/>
          </a:stretch>
        </p:blipFill>
        <p:spPr>
          <a:xfrm>
            <a:off x="6687216" y="0"/>
            <a:ext cx="2456794" cy="43706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Illustration 1" type="blank">
  <p:cSld name="BLANK">
    <p:spTree>
      <p:nvGrpSpPr>
        <p:cNvPr id="1" name="Shape 59"/>
        <p:cNvGrpSpPr/>
        <p:nvPr/>
      </p:nvGrpSpPr>
      <p:grpSpPr>
        <a:xfrm>
          <a:off x="0" y="0"/>
          <a:ext cx="0" cy="0"/>
          <a:chOff x="0" y="0"/>
          <a:chExt cx="0" cy="0"/>
        </a:xfrm>
      </p:grpSpPr>
      <p:sp>
        <p:nvSpPr>
          <p:cNvPr id="60" name="Google Shape;60;p10"/>
          <p:cNvSpPr/>
          <p:nvPr/>
        </p:nvSpPr>
        <p:spPr>
          <a:xfrm>
            <a:off x="5733000" y="577350"/>
            <a:ext cx="3988800" cy="3988800"/>
          </a:xfrm>
          <a:prstGeom prst="chord">
            <a:avLst>
              <a:gd name="adj1" fmla="val 2673960"/>
              <a:gd name="adj2" fmla="val 1892177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2" name="Google Shape;62;p10"/>
          <p:cNvPicPr preferRelativeResize="0"/>
          <p:nvPr/>
        </p:nvPicPr>
        <p:blipFill>
          <a:blip r:embed="rId2">
            <a:alphaModFix/>
          </a:blip>
          <a:stretch>
            <a:fillRect/>
          </a:stretch>
        </p:blipFill>
        <p:spPr>
          <a:xfrm>
            <a:off x="6146989" y="0"/>
            <a:ext cx="2996999" cy="43706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Illustration 2">
  <p:cSld name="BLANK_1">
    <p:spTree>
      <p:nvGrpSpPr>
        <p:cNvPr id="1" name="Shape 63"/>
        <p:cNvGrpSpPr/>
        <p:nvPr/>
      </p:nvGrpSpPr>
      <p:grpSpPr>
        <a:xfrm>
          <a:off x="0" y="0"/>
          <a:ext cx="0" cy="0"/>
          <a:chOff x="0" y="0"/>
          <a:chExt cx="0" cy="0"/>
        </a:xfrm>
      </p:grpSpPr>
      <p:sp>
        <p:nvSpPr>
          <p:cNvPr id="64" name="Google Shape;64;p11"/>
          <p:cNvSpPr/>
          <p:nvPr/>
        </p:nvSpPr>
        <p:spPr>
          <a:xfrm>
            <a:off x="5733000" y="577350"/>
            <a:ext cx="3988800" cy="3988800"/>
          </a:xfrm>
          <a:prstGeom prst="chord">
            <a:avLst>
              <a:gd name="adj1" fmla="val 2673960"/>
              <a:gd name="adj2" fmla="val 1892177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6" name="Google Shape;66;p11"/>
          <p:cNvPicPr preferRelativeResize="0"/>
          <p:nvPr/>
        </p:nvPicPr>
        <p:blipFill>
          <a:blip r:embed="rId2">
            <a:alphaModFix/>
          </a:blip>
          <a:stretch>
            <a:fillRect/>
          </a:stretch>
        </p:blipFill>
        <p:spPr>
          <a:xfrm>
            <a:off x="6139187" y="0"/>
            <a:ext cx="3004805" cy="43706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Illustration 3">
  <p:cSld name="BLANK_1_1">
    <p:bg>
      <p:bgRef idx="1001">
        <a:schemeClr val="bg2"/>
      </p:bgRef>
    </p:bg>
    <p:spTree>
      <p:nvGrpSpPr>
        <p:cNvPr id="1" name="Shape 67"/>
        <p:cNvGrpSpPr/>
        <p:nvPr/>
      </p:nvGrpSpPr>
      <p:grpSpPr>
        <a:xfrm>
          <a:off x="0" y="0"/>
          <a:ext cx="0" cy="0"/>
          <a:chOff x="0" y="0"/>
          <a:chExt cx="0" cy="0"/>
        </a:xfrm>
      </p:grpSpPr>
      <p:sp>
        <p:nvSpPr>
          <p:cNvPr id="68" name="Google Shape;68;p12"/>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9" name="Google Shape;69;p12"/>
          <p:cNvPicPr preferRelativeResize="0"/>
          <p:nvPr/>
        </p:nvPicPr>
        <p:blipFill>
          <a:blip r:embed="rId2">
            <a:alphaModFix/>
          </a:blip>
          <a:stretch>
            <a:fillRect/>
          </a:stretch>
        </p:blipFill>
        <p:spPr>
          <a:xfrm>
            <a:off x="6687216" y="0"/>
            <a:ext cx="2456794" cy="4370635"/>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Illustration 4">
  <p:cSld name="BLANK_1_1_1">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2" name="Google Shape;72;p13"/>
          <p:cNvPicPr preferRelativeResize="0"/>
          <p:nvPr/>
        </p:nvPicPr>
        <p:blipFill>
          <a:blip r:embed="rId2">
            <a:alphaModFix/>
          </a:blip>
          <a:stretch>
            <a:fillRect/>
          </a:stretch>
        </p:blipFill>
        <p:spPr>
          <a:xfrm>
            <a:off x="6890631" y="12"/>
            <a:ext cx="2253366" cy="43706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748950"/>
            <a:ext cx="4549500" cy="4875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dk1"/>
              </a:buClr>
              <a:buSzPts val="3200"/>
              <a:buFont typeface="Playfair Display Regular"/>
              <a:buNone/>
              <a:defRPr sz="32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855300" y="1506348"/>
            <a:ext cx="4549500" cy="30339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Inter-Regular"/>
              <a:buChar char="✓"/>
              <a:defRPr sz="2000">
                <a:solidFill>
                  <a:schemeClr val="dk2"/>
                </a:solidFill>
                <a:latin typeface="Inter-Regular"/>
                <a:ea typeface="Inter-Regular"/>
                <a:cs typeface="Inter-Regular"/>
                <a:sym typeface="Inter-Regular"/>
              </a:defRPr>
            </a:lvl1pPr>
            <a:lvl2pPr marL="914400" lvl="1" indent="-355600" rtl="0">
              <a:lnSpc>
                <a:spcPct val="115000"/>
              </a:lnSpc>
              <a:spcBef>
                <a:spcPts val="600"/>
              </a:spcBef>
              <a:spcAft>
                <a:spcPts val="0"/>
              </a:spcAft>
              <a:buClr>
                <a:schemeClr val="accent2"/>
              </a:buClr>
              <a:buSzPts val="2000"/>
              <a:buFont typeface="Inter-Regular"/>
              <a:buChar char="○"/>
              <a:defRPr sz="2000">
                <a:solidFill>
                  <a:schemeClr val="dk2"/>
                </a:solidFill>
                <a:latin typeface="Inter-Regular"/>
                <a:ea typeface="Inter-Regular"/>
                <a:cs typeface="Inter-Regular"/>
                <a:sym typeface="Inter-Regular"/>
              </a:defRPr>
            </a:lvl2pPr>
            <a:lvl3pPr marL="1371600" lvl="2" indent="-355600" rtl="0">
              <a:lnSpc>
                <a:spcPct val="115000"/>
              </a:lnSpc>
              <a:spcBef>
                <a:spcPts val="600"/>
              </a:spcBef>
              <a:spcAft>
                <a:spcPts val="0"/>
              </a:spcAft>
              <a:buClr>
                <a:schemeClr val="accent1"/>
              </a:buClr>
              <a:buSzPts val="2000"/>
              <a:buFont typeface="Inter-Regular"/>
              <a:buChar char="●"/>
              <a:defRPr sz="2000">
                <a:solidFill>
                  <a:schemeClr val="dk2"/>
                </a:solidFill>
                <a:latin typeface="Inter-Regular"/>
                <a:ea typeface="Inter-Regular"/>
                <a:cs typeface="Inter-Regular"/>
                <a:sym typeface="Inter-Regular"/>
              </a:defRPr>
            </a:lvl3pPr>
            <a:lvl4pPr marL="1828800" lvl="3" indent="-355600" rtl="0">
              <a:lnSpc>
                <a:spcPct val="115000"/>
              </a:lnSpc>
              <a:spcBef>
                <a:spcPts val="600"/>
              </a:spcBef>
              <a:spcAft>
                <a:spcPts val="0"/>
              </a:spcAft>
              <a:buClr>
                <a:schemeClr val="accent1"/>
              </a:buClr>
              <a:buSzPts val="2000"/>
              <a:buFont typeface="Inter-Regular"/>
              <a:buChar char="●"/>
              <a:defRPr sz="2000">
                <a:solidFill>
                  <a:schemeClr val="dk2"/>
                </a:solidFill>
                <a:latin typeface="Inter-Regular"/>
                <a:ea typeface="Inter-Regular"/>
                <a:cs typeface="Inter-Regular"/>
                <a:sym typeface="Inter-Regular"/>
              </a:defRPr>
            </a:lvl4pPr>
            <a:lvl5pPr marL="2286000" lvl="4" indent="-355600" rtl="0">
              <a:lnSpc>
                <a:spcPct val="115000"/>
              </a:lnSpc>
              <a:spcBef>
                <a:spcPts val="600"/>
              </a:spcBef>
              <a:spcAft>
                <a:spcPts val="0"/>
              </a:spcAft>
              <a:buClr>
                <a:schemeClr val="dk2"/>
              </a:buClr>
              <a:buSzPts val="2000"/>
              <a:buFont typeface="Inter-Regular"/>
              <a:buChar char="○"/>
              <a:defRPr sz="2000">
                <a:solidFill>
                  <a:schemeClr val="dk2"/>
                </a:solidFill>
                <a:latin typeface="Inter-Regular"/>
                <a:ea typeface="Inter-Regular"/>
                <a:cs typeface="Inter-Regular"/>
                <a:sym typeface="Inter-Regular"/>
              </a:defRPr>
            </a:lvl5pPr>
            <a:lvl6pPr marL="2743200" lvl="5" indent="-355600" rtl="0">
              <a:lnSpc>
                <a:spcPct val="115000"/>
              </a:lnSpc>
              <a:spcBef>
                <a:spcPts val="600"/>
              </a:spcBef>
              <a:spcAft>
                <a:spcPts val="0"/>
              </a:spcAft>
              <a:buClr>
                <a:schemeClr val="dk2"/>
              </a:buClr>
              <a:buSzPts val="2000"/>
              <a:buFont typeface="Inter-Regular"/>
              <a:buChar char="■"/>
              <a:defRPr sz="2000">
                <a:solidFill>
                  <a:schemeClr val="dk2"/>
                </a:solidFill>
                <a:latin typeface="Inter-Regular"/>
                <a:ea typeface="Inter-Regular"/>
                <a:cs typeface="Inter-Regular"/>
                <a:sym typeface="Inter-Regular"/>
              </a:defRPr>
            </a:lvl6pPr>
            <a:lvl7pPr marL="3200400" lvl="6" indent="-355600" rtl="0">
              <a:lnSpc>
                <a:spcPct val="115000"/>
              </a:lnSpc>
              <a:spcBef>
                <a:spcPts val="600"/>
              </a:spcBef>
              <a:spcAft>
                <a:spcPts val="0"/>
              </a:spcAft>
              <a:buClr>
                <a:schemeClr val="dk2"/>
              </a:buClr>
              <a:buSzPts val="2000"/>
              <a:buFont typeface="Inter-Regular"/>
              <a:buChar char="●"/>
              <a:defRPr sz="2000">
                <a:solidFill>
                  <a:schemeClr val="dk2"/>
                </a:solidFill>
                <a:latin typeface="Inter-Regular"/>
                <a:ea typeface="Inter-Regular"/>
                <a:cs typeface="Inter-Regular"/>
                <a:sym typeface="Inter-Regular"/>
              </a:defRPr>
            </a:lvl7pPr>
            <a:lvl8pPr marL="3657600" lvl="7" indent="-355600" rtl="0">
              <a:lnSpc>
                <a:spcPct val="115000"/>
              </a:lnSpc>
              <a:spcBef>
                <a:spcPts val="600"/>
              </a:spcBef>
              <a:spcAft>
                <a:spcPts val="0"/>
              </a:spcAft>
              <a:buClr>
                <a:schemeClr val="dk2"/>
              </a:buClr>
              <a:buSzPts val="2000"/>
              <a:buFont typeface="Inter-Regular"/>
              <a:buChar char="○"/>
              <a:defRPr sz="2000">
                <a:solidFill>
                  <a:schemeClr val="dk2"/>
                </a:solidFill>
                <a:latin typeface="Inter-Regular"/>
                <a:ea typeface="Inter-Regular"/>
                <a:cs typeface="Inter-Regular"/>
                <a:sym typeface="Inter-Regular"/>
              </a:defRPr>
            </a:lvl8pPr>
            <a:lvl9pPr marL="4114800" lvl="8" indent="-355600" rtl="0">
              <a:lnSpc>
                <a:spcPct val="115000"/>
              </a:lnSpc>
              <a:spcBef>
                <a:spcPts val="600"/>
              </a:spcBef>
              <a:spcAft>
                <a:spcPts val="600"/>
              </a:spcAft>
              <a:buClr>
                <a:schemeClr val="dk2"/>
              </a:buClr>
              <a:buSzPts val="2000"/>
              <a:buFont typeface="Inter-Regular"/>
              <a:buChar char="■"/>
              <a:defRPr sz="2000">
                <a:solidFill>
                  <a:schemeClr val="dk2"/>
                </a:solidFill>
                <a:latin typeface="Inter-Regular"/>
                <a:ea typeface="Inter-Regular"/>
                <a:cs typeface="Inter-Regular"/>
                <a:sym typeface="Inter-Regular"/>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lvl="0" algn="r" rtl="0">
              <a:buNone/>
              <a:defRPr sz="1200">
                <a:solidFill>
                  <a:schemeClr val="accent2"/>
                </a:solidFill>
                <a:latin typeface="Inter-Regular"/>
                <a:ea typeface="Inter-Regular"/>
                <a:cs typeface="Inter-Regular"/>
                <a:sym typeface="Inter-Regular"/>
              </a:defRPr>
            </a:lvl1pPr>
            <a:lvl2pPr lvl="1" algn="r" rtl="0">
              <a:buNone/>
              <a:defRPr sz="1200">
                <a:solidFill>
                  <a:schemeClr val="accent2"/>
                </a:solidFill>
                <a:latin typeface="Inter-Regular"/>
                <a:ea typeface="Inter-Regular"/>
                <a:cs typeface="Inter-Regular"/>
                <a:sym typeface="Inter-Regular"/>
              </a:defRPr>
            </a:lvl2pPr>
            <a:lvl3pPr lvl="2" algn="r" rtl="0">
              <a:buNone/>
              <a:defRPr sz="1200">
                <a:solidFill>
                  <a:schemeClr val="accent2"/>
                </a:solidFill>
                <a:latin typeface="Inter-Regular"/>
                <a:ea typeface="Inter-Regular"/>
                <a:cs typeface="Inter-Regular"/>
                <a:sym typeface="Inter-Regular"/>
              </a:defRPr>
            </a:lvl3pPr>
            <a:lvl4pPr lvl="3" algn="r" rtl="0">
              <a:buNone/>
              <a:defRPr sz="1200">
                <a:solidFill>
                  <a:schemeClr val="accent2"/>
                </a:solidFill>
                <a:latin typeface="Inter-Regular"/>
                <a:ea typeface="Inter-Regular"/>
                <a:cs typeface="Inter-Regular"/>
                <a:sym typeface="Inter-Regular"/>
              </a:defRPr>
            </a:lvl4pPr>
            <a:lvl5pPr lvl="4" algn="r" rtl="0">
              <a:buNone/>
              <a:defRPr sz="1200">
                <a:solidFill>
                  <a:schemeClr val="accent2"/>
                </a:solidFill>
                <a:latin typeface="Inter-Regular"/>
                <a:ea typeface="Inter-Regular"/>
                <a:cs typeface="Inter-Regular"/>
                <a:sym typeface="Inter-Regular"/>
              </a:defRPr>
            </a:lvl5pPr>
            <a:lvl6pPr lvl="5" algn="r" rtl="0">
              <a:buNone/>
              <a:defRPr sz="1200">
                <a:solidFill>
                  <a:schemeClr val="accent2"/>
                </a:solidFill>
                <a:latin typeface="Inter-Regular"/>
                <a:ea typeface="Inter-Regular"/>
                <a:cs typeface="Inter-Regular"/>
                <a:sym typeface="Inter-Regular"/>
              </a:defRPr>
            </a:lvl6pPr>
            <a:lvl7pPr lvl="6" algn="r" rtl="0">
              <a:buNone/>
              <a:defRPr sz="1200">
                <a:solidFill>
                  <a:schemeClr val="accent2"/>
                </a:solidFill>
                <a:latin typeface="Inter-Regular"/>
                <a:ea typeface="Inter-Regular"/>
                <a:cs typeface="Inter-Regular"/>
                <a:sym typeface="Inter-Regular"/>
              </a:defRPr>
            </a:lvl7pPr>
            <a:lvl8pPr lvl="7" algn="r" rtl="0">
              <a:buNone/>
              <a:defRPr sz="1200">
                <a:solidFill>
                  <a:schemeClr val="accent2"/>
                </a:solidFill>
                <a:latin typeface="Inter-Regular"/>
                <a:ea typeface="Inter-Regular"/>
                <a:cs typeface="Inter-Regular"/>
                <a:sym typeface="Inter-Regular"/>
              </a:defRPr>
            </a:lvl8pPr>
            <a:lvl9pPr lvl="8" algn="r" rtl="0">
              <a:buNone/>
              <a:defRPr sz="1200">
                <a:solidFill>
                  <a:schemeClr val="accent2"/>
                </a:solidFill>
                <a:latin typeface="Inter-Regular"/>
                <a:ea typeface="Inter-Regular"/>
                <a:cs typeface="Inter-Regular"/>
                <a:sym typeface="Inter-Regula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6" r:id="rId6"/>
    <p:sldLayoutId id="2147483657" r:id="rId7"/>
    <p:sldLayoutId id="2147483658" r:id="rId8"/>
    <p:sldLayoutId id="2147483659" r:id="rId9"/>
    <p:sldLayoutId id="214748366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s3.amazonaws.com/WebVault/research/LJ_FirstYearExperienceSurvey_Mar201%097.pdf" TargetMode="External"/><Relationship Id="rId3" Type="http://schemas.openxmlformats.org/officeDocument/2006/relationships/hyperlink" Target="http://www.ala.org/aasl/about" TargetMode="External"/><Relationship Id="rId7" Type="http://schemas.openxmlformats.org/officeDocument/2006/relationships/hyperlink" Target="https://doi.org/10.23860/JMLE-2017-9-1-2"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hyperlink" Target="http://www.inthelibrarywiththeleadpipe.org/2018/strong-school-%09library-programs/" TargetMode="External"/><Relationship Id="rId5" Type="http://schemas.openxmlformats.org/officeDocument/2006/relationships/hyperlink" Target="https://doi.org/10.1080/02763915.2018.1558900" TargetMode="External"/><Relationship Id="rId4" Type="http://schemas.openxmlformats.org/officeDocument/2006/relationships/hyperlink" Target="http://www.ala.org/acrl/standards/ilframewor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6" name="Google Shape;196;p28"/>
          <p:cNvSpPr txBox="1">
            <a:spLocks noGrp="1"/>
          </p:cNvSpPr>
          <p:nvPr>
            <p:ph type="sldNum" idx="12"/>
          </p:nvPr>
        </p:nvSpPr>
        <p:spPr/>
        <p:txBody>
          <a:bodyPr/>
          <a:lstStyle/>
          <a:p>
            <a:pPr lvl="0"/>
            <a:fld id="{00000000-1234-1234-1234-123412341234}" type="slidenum">
              <a:rPr lang="en"/>
              <a:pPr lvl="0"/>
              <a:t>1</a:t>
            </a:fld>
            <a:endParaRPr lang="en"/>
          </a:p>
        </p:txBody>
      </p:sp>
      <p:sp>
        <p:nvSpPr>
          <p:cNvPr id="25" name="Google Shape;79;p15">
            <a:extLst>
              <a:ext uri="{FF2B5EF4-FFF2-40B4-BE49-F238E27FC236}">
                <a16:creationId xmlns:a16="http://schemas.microsoft.com/office/drawing/2014/main" id="{6BFF9CC9-7996-4972-99FB-ECCC54A20137}"/>
              </a:ext>
            </a:extLst>
          </p:cNvPr>
          <p:cNvSpPr txBox="1">
            <a:spLocks/>
          </p:cNvSpPr>
          <p:nvPr/>
        </p:nvSpPr>
        <p:spPr>
          <a:xfrm>
            <a:off x="552528" y="1708597"/>
            <a:ext cx="6414802" cy="2004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latin typeface="Playfair Display Regular" panose="020B0604020202020204" charset="0"/>
              </a:rPr>
              <a:t>Are We Creating an Informed Society?:</a:t>
            </a:r>
            <a:br>
              <a:rPr lang="en-US" sz="4400" dirty="0">
                <a:latin typeface="Playfair Display Regular" panose="020B0604020202020204" charset="0"/>
              </a:rPr>
            </a:br>
            <a:r>
              <a:rPr lang="en-US" sz="1000" dirty="0">
                <a:latin typeface="Playfair Display Regular" panose="020B0604020202020204" charset="0"/>
              </a:rPr>
              <a:t> </a:t>
            </a:r>
            <a:br>
              <a:rPr lang="en-US" dirty="0">
                <a:latin typeface="Playfair Display Regular" panose="020B0604020202020204" charset="0"/>
              </a:rPr>
            </a:br>
            <a:r>
              <a:rPr lang="en-US" sz="2400" dirty="0">
                <a:latin typeface="Playfair Display Regular" panose="020B0604020202020204" charset="0"/>
              </a:rPr>
              <a:t>Exploring the Information &amp; Media Literacy Skills of New Brunswick Students</a:t>
            </a:r>
          </a:p>
          <a:p>
            <a:pPr algn="ctr"/>
            <a:endParaRPr lang="en-US" sz="2400" dirty="0">
              <a:latin typeface="Playfair Display Regular" panose="020B0604020202020204" charset="0"/>
            </a:endParaRPr>
          </a:p>
          <a:p>
            <a:pPr algn="ctr"/>
            <a:r>
              <a:rPr lang="en-US" sz="1200" dirty="0">
                <a:latin typeface="Playfair Display Regular" panose="020B0604020202020204" charset="0"/>
              </a:rPr>
              <a:t>Presented by Courtney Pyrke</a:t>
            </a:r>
          </a:p>
          <a:p>
            <a:pPr algn="ctr"/>
            <a:endParaRPr lang="en-US" sz="2400" dirty="0">
              <a:latin typeface="Playfair Display Regular" panose="020B0604020202020204" charset="0"/>
            </a:endParaRPr>
          </a:p>
        </p:txBody>
      </p:sp>
      <p:pic>
        <p:nvPicPr>
          <p:cNvPr id="7" name="Audio 6">
            <a:hlinkClick r:id="" action="ppaction://media"/>
            <a:extLst>
              <a:ext uri="{FF2B5EF4-FFF2-40B4-BE49-F238E27FC236}">
                <a16:creationId xmlns:a16="http://schemas.microsoft.com/office/drawing/2014/main" id="{B85709EE-6AFF-4596-B547-6DEA513B15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31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09" name="Google Shape;109;p19"/>
          <p:cNvSpPr txBox="1">
            <a:spLocks noGrp="1"/>
          </p:cNvSpPr>
          <p:nvPr>
            <p:ph type="body" idx="1"/>
          </p:nvPr>
        </p:nvSpPr>
        <p:spPr>
          <a:prstGeom prst="rect">
            <a:avLst/>
          </a:prstGeom>
        </p:spPr>
        <p:txBody>
          <a:bodyPr spcFirstLastPara="1" wrap="square" lIns="0" tIns="0" rIns="0" bIns="0" anchor="t" anchorCtr="0">
            <a:noAutofit/>
          </a:bodyPr>
          <a:lstStyle/>
          <a:p>
            <a:pPr marL="0" lvl="0" indent="0">
              <a:spcAft>
                <a:spcPts val="600"/>
              </a:spcAft>
              <a:buNone/>
            </a:pPr>
            <a:r>
              <a:rPr lang="en-US" sz="2400" dirty="0"/>
              <a:t>Library Anxiety is the feeling that one’s research skills are inadequate and that those shortcomings should be hidden. In some students this manifests as an outright fear of libraries and the librarians who work there. </a:t>
            </a:r>
            <a:r>
              <a:rPr lang="en-US" sz="1400" dirty="0"/>
              <a:t>-Constance A. Mellon</a:t>
            </a:r>
          </a:p>
        </p:txBody>
      </p:sp>
      <p:pic>
        <p:nvPicPr>
          <p:cNvPr id="2" name="Audio 1">
            <a:hlinkClick r:id="" action="ppaction://media"/>
            <a:extLst>
              <a:ext uri="{FF2B5EF4-FFF2-40B4-BE49-F238E27FC236}">
                <a16:creationId xmlns:a16="http://schemas.microsoft.com/office/drawing/2014/main" id="{75662C45-6887-4184-8CC7-EA2D1AA6A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2836173"/>
      </p:ext>
    </p:extLst>
  </p:cSld>
  <p:clrMapOvr>
    <a:masterClrMapping/>
  </p:clrMapOvr>
  <p:transition advTm="9336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31"/>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38" name="Google Shape;238;p31"/>
          <p:cNvSpPr txBox="1">
            <a:spLocks noGrp="1"/>
          </p:cNvSpPr>
          <p:nvPr>
            <p:ph type="title" idx="4294967295"/>
          </p:nvPr>
        </p:nvSpPr>
        <p:spPr>
          <a:xfrm>
            <a:off x="154247" y="737589"/>
            <a:ext cx="5477256" cy="487363"/>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Mixed Methods Research</a:t>
            </a:r>
            <a:endParaRPr dirty="0"/>
          </a:p>
        </p:txBody>
      </p:sp>
      <p:grpSp>
        <p:nvGrpSpPr>
          <p:cNvPr id="240" name="Google Shape;240;p31"/>
          <p:cNvGrpSpPr/>
          <p:nvPr/>
        </p:nvGrpSpPr>
        <p:grpSpPr>
          <a:xfrm>
            <a:off x="434169" y="2288228"/>
            <a:ext cx="3557323" cy="1428490"/>
            <a:chOff x="1024994" y="2151003"/>
            <a:chExt cx="3557323" cy="1428490"/>
          </a:xfrm>
        </p:grpSpPr>
        <p:sp>
          <p:nvSpPr>
            <p:cNvPr id="241" name="Google Shape;241;p31"/>
            <p:cNvSpPr/>
            <p:nvPr/>
          </p:nvSpPr>
          <p:spPr>
            <a:xfrm rot="2700000">
              <a:off x="2348501" y="861425"/>
              <a:ext cx="574113" cy="3221128"/>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242" name="Google Shape;242;p31"/>
            <p:cNvSpPr/>
            <p:nvPr/>
          </p:nvSpPr>
          <p:spPr>
            <a:xfrm>
              <a:off x="1510752" y="3205393"/>
              <a:ext cx="374100" cy="374100"/>
            </a:xfrm>
            <a:prstGeom prst="ellipse">
              <a:avLst/>
            </a:prstGeom>
            <a:solidFill>
              <a:srgbClr val="FFFFFF"/>
            </a:solidFill>
            <a:ln>
              <a:noFill/>
            </a:ln>
            <a:effectLst>
              <a:outerShdw blurRad="228600" dist="50800" dir="5400000" algn="tl" rotWithShape="0">
                <a:schemeClr val="accent2">
                  <a:alpha val="549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accent2"/>
                  </a:solidFill>
                  <a:latin typeface="Inter"/>
                  <a:ea typeface="Inter"/>
                  <a:cs typeface="Inter"/>
                  <a:sym typeface="Inter"/>
                </a:rPr>
                <a:t>1</a:t>
              </a:r>
              <a:endParaRPr sz="1200" b="1">
                <a:solidFill>
                  <a:schemeClr val="accent2"/>
                </a:solidFill>
                <a:latin typeface="Inter"/>
                <a:ea typeface="Inter"/>
                <a:cs typeface="Inter"/>
                <a:sym typeface="Inter"/>
              </a:endParaRPr>
            </a:p>
          </p:txBody>
        </p:sp>
        <p:sp>
          <p:nvSpPr>
            <p:cNvPr id="243" name="Google Shape;243;p31"/>
            <p:cNvSpPr txBox="1"/>
            <p:nvPr/>
          </p:nvSpPr>
          <p:spPr>
            <a:xfrm rot="18900000">
              <a:off x="1463973" y="2151003"/>
              <a:ext cx="2588153"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Playfair Display Regular"/>
                  <a:ea typeface="Playfair Display Regular"/>
                  <a:cs typeface="Playfair Display Regular"/>
                  <a:sym typeface="Playfair Display Regular"/>
                </a:rPr>
                <a:t>Qualitative – Ethnographic Study</a:t>
              </a:r>
              <a:endParaRPr sz="800" dirty="0">
                <a:solidFill>
                  <a:schemeClr val="dk1"/>
                </a:solidFill>
                <a:latin typeface="Playfair Display Regular"/>
                <a:ea typeface="Playfair Display Regular"/>
                <a:cs typeface="Playfair Display Regular"/>
                <a:sym typeface="Playfair Display Regular"/>
              </a:endParaRPr>
            </a:p>
          </p:txBody>
        </p:sp>
        <p:sp>
          <p:nvSpPr>
            <p:cNvPr id="244" name="Google Shape;244;p31"/>
            <p:cNvSpPr txBox="1"/>
            <p:nvPr/>
          </p:nvSpPr>
          <p:spPr>
            <a:xfrm rot="18900000">
              <a:off x="1887823" y="2377150"/>
              <a:ext cx="2694494" cy="507420"/>
            </a:xfrm>
            <a:prstGeom prst="rect">
              <a:avLst/>
            </a:prstGeom>
            <a:noFill/>
            <a:ln>
              <a:noFill/>
            </a:ln>
          </p:spPr>
          <p:txBody>
            <a:bodyPr spcFirstLastPara="1" wrap="square" lIns="91425" tIns="91425" rIns="91425" bIns="91425" anchor="t" anchorCtr="0">
              <a:noAutofit/>
            </a:bodyPr>
            <a:lstStyle/>
            <a:p>
              <a:pPr marL="0" lvl="0" indent="0">
                <a:spcAft>
                  <a:spcPts val="600"/>
                </a:spcAft>
                <a:buNone/>
              </a:pPr>
              <a:r>
                <a:rPr lang="en-CA" sz="800" dirty="0">
                  <a:solidFill>
                    <a:schemeClr val="tx2"/>
                  </a:solidFill>
                </a:rPr>
                <a:t>I will observe how high school students, my participant sample, from 7 ASD-S schools use the high school library spaces (including learning commons) and library resources (physical and digital)</a:t>
              </a:r>
            </a:p>
          </p:txBody>
        </p:sp>
      </p:grpSp>
      <p:grpSp>
        <p:nvGrpSpPr>
          <p:cNvPr id="245" name="Google Shape;245;p31"/>
          <p:cNvGrpSpPr/>
          <p:nvPr/>
        </p:nvGrpSpPr>
        <p:grpSpPr>
          <a:xfrm>
            <a:off x="2320284" y="2250962"/>
            <a:ext cx="3515025" cy="1465756"/>
            <a:chOff x="2911109" y="2113737"/>
            <a:chExt cx="3515025" cy="1465756"/>
          </a:xfrm>
        </p:grpSpPr>
        <p:sp>
          <p:nvSpPr>
            <p:cNvPr id="246" name="Google Shape;246;p31"/>
            <p:cNvSpPr/>
            <p:nvPr/>
          </p:nvSpPr>
          <p:spPr>
            <a:xfrm rot="2700000">
              <a:off x="4282826" y="803231"/>
              <a:ext cx="525903" cy="3269337"/>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a:off x="3420974" y="3205393"/>
              <a:ext cx="374100" cy="374100"/>
            </a:xfrm>
            <a:prstGeom prst="ellipse">
              <a:avLst/>
            </a:prstGeom>
            <a:solidFill>
              <a:srgbClr val="FFFFFF"/>
            </a:solidFill>
            <a:ln>
              <a:noFill/>
            </a:ln>
            <a:effectLst>
              <a:outerShdw blurRad="228600" dist="50800" dir="5400000" algn="tl" rotWithShape="0">
                <a:schemeClr val="accent4">
                  <a:alpha val="549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accent4"/>
                  </a:solidFill>
                  <a:latin typeface="Inter"/>
                  <a:ea typeface="Inter"/>
                  <a:cs typeface="Inter"/>
                  <a:sym typeface="Inter"/>
                </a:rPr>
                <a:t>2</a:t>
              </a:r>
              <a:endParaRPr sz="1200" b="1">
                <a:solidFill>
                  <a:schemeClr val="accent4"/>
                </a:solidFill>
                <a:latin typeface="Inter"/>
                <a:ea typeface="Inter"/>
                <a:cs typeface="Inter"/>
                <a:sym typeface="Inter"/>
              </a:endParaRPr>
            </a:p>
          </p:txBody>
        </p:sp>
        <p:sp>
          <p:nvSpPr>
            <p:cNvPr id="248" name="Google Shape;248;p31"/>
            <p:cNvSpPr txBox="1"/>
            <p:nvPr/>
          </p:nvSpPr>
          <p:spPr>
            <a:xfrm rot="18900000">
              <a:off x="3358012" y="2113737"/>
              <a:ext cx="2693559"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Playfair Display Regular"/>
                  <a:ea typeface="Playfair Display Regular"/>
                  <a:cs typeface="Playfair Display Regular"/>
                  <a:sym typeface="Playfair Display Regular"/>
                </a:rPr>
                <a:t>Quantitative – Survey &amp; Analysis</a:t>
              </a:r>
              <a:endParaRPr sz="800" dirty="0">
                <a:solidFill>
                  <a:schemeClr val="dk1"/>
                </a:solidFill>
                <a:latin typeface="Playfair Display Regular"/>
                <a:ea typeface="Playfair Display Regular"/>
                <a:cs typeface="Playfair Display Regular"/>
                <a:sym typeface="Playfair Display Regular"/>
              </a:endParaRPr>
            </a:p>
          </p:txBody>
        </p:sp>
        <p:sp>
          <p:nvSpPr>
            <p:cNvPr id="249" name="Google Shape;249;p31"/>
            <p:cNvSpPr txBox="1"/>
            <p:nvPr/>
          </p:nvSpPr>
          <p:spPr>
            <a:xfrm rot="18900000">
              <a:off x="3809438" y="2404656"/>
              <a:ext cx="2616696" cy="507420"/>
            </a:xfrm>
            <a:prstGeom prst="rect">
              <a:avLst/>
            </a:prstGeom>
            <a:noFill/>
            <a:ln>
              <a:noFill/>
            </a:ln>
          </p:spPr>
          <p:txBody>
            <a:bodyPr spcFirstLastPara="1" wrap="square" lIns="91425" tIns="91425" rIns="91425" bIns="91425" anchor="t" anchorCtr="0">
              <a:noAutofit/>
            </a:bodyPr>
            <a:lstStyle/>
            <a:p>
              <a:pPr marL="0" lvl="0" indent="0">
                <a:spcAft>
                  <a:spcPts val="600"/>
                </a:spcAft>
                <a:buNone/>
              </a:pPr>
              <a:r>
                <a:rPr lang="en-CA" sz="800" dirty="0">
                  <a:solidFill>
                    <a:schemeClr val="tx2"/>
                  </a:solidFill>
                </a:rPr>
                <a:t>A cross-sectional, pre-post electronic survey of first year students over two years of their studies at UNB (4 semesters) starting at the beginning of their first semester.</a:t>
              </a:r>
            </a:p>
          </p:txBody>
        </p:sp>
      </p:grpSp>
      <p:grpSp>
        <p:nvGrpSpPr>
          <p:cNvPr id="250" name="Google Shape;250;p31"/>
          <p:cNvGrpSpPr/>
          <p:nvPr/>
        </p:nvGrpSpPr>
        <p:grpSpPr>
          <a:xfrm>
            <a:off x="4533152" y="1395275"/>
            <a:ext cx="2726286" cy="2547000"/>
            <a:chOff x="5123977" y="1258050"/>
            <a:chExt cx="2726286" cy="2547000"/>
          </a:xfrm>
        </p:grpSpPr>
        <p:sp>
          <p:nvSpPr>
            <p:cNvPr id="251" name="Google Shape;251;p31"/>
            <p:cNvSpPr/>
            <p:nvPr/>
          </p:nvSpPr>
          <p:spPr>
            <a:xfrm rot="2700000">
              <a:off x="6116614" y="1011412"/>
              <a:ext cx="561726" cy="3040276"/>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a:off x="5340992" y="3205393"/>
              <a:ext cx="374100" cy="374100"/>
            </a:xfrm>
            <a:prstGeom prst="ellipse">
              <a:avLst/>
            </a:prstGeom>
            <a:solidFill>
              <a:srgbClr val="FFFFFF"/>
            </a:solidFill>
            <a:ln>
              <a:noFill/>
            </a:ln>
            <a:effectLst>
              <a:outerShdw blurRad="228600" dist="50800" dir="5400000" algn="tl" rotWithShape="0">
                <a:schemeClr val="accent6">
                  <a:alpha val="549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accent6"/>
                  </a:solidFill>
                  <a:latin typeface="Inter"/>
                  <a:ea typeface="Inter"/>
                  <a:cs typeface="Inter"/>
                  <a:sym typeface="Inter"/>
                </a:rPr>
                <a:t>3</a:t>
              </a:r>
              <a:endParaRPr sz="1200" b="1">
                <a:solidFill>
                  <a:schemeClr val="accent6"/>
                </a:solidFill>
                <a:latin typeface="Inter"/>
                <a:ea typeface="Inter"/>
                <a:cs typeface="Inter"/>
                <a:sym typeface="Inter"/>
              </a:endParaRPr>
            </a:p>
          </p:txBody>
        </p:sp>
        <p:sp>
          <p:nvSpPr>
            <p:cNvPr id="253" name="Google Shape;253;p31"/>
            <p:cNvSpPr txBox="1"/>
            <p:nvPr/>
          </p:nvSpPr>
          <p:spPr>
            <a:xfrm rot="-2700000">
              <a:off x="5323969" y="2238203"/>
              <a:ext cx="2341513"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Playfair Display Regular"/>
                  <a:ea typeface="Playfair Display Regular"/>
                  <a:cs typeface="Playfair Display Regular"/>
                  <a:sym typeface="Playfair Display Regular"/>
                </a:rPr>
                <a:t>Curriculum Review - Coding</a:t>
              </a:r>
              <a:endParaRPr sz="800" dirty="0">
                <a:solidFill>
                  <a:schemeClr val="dk1"/>
                </a:solidFill>
                <a:latin typeface="Playfair Display Regular"/>
                <a:ea typeface="Playfair Display Regular"/>
                <a:cs typeface="Playfair Display Regular"/>
                <a:sym typeface="Playfair Display Regular"/>
              </a:endParaRPr>
            </a:p>
          </p:txBody>
        </p:sp>
        <p:sp>
          <p:nvSpPr>
            <p:cNvPr id="254" name="Google Shape;254;p31"/>
            <p:cNvSpPr txBox="1"/>
            <p:nvPr/>
          </p:nvSpPr>
          <p:spPr>
            <a:xfrm rot="-2700000">
              <a:off x="5789949" y="2550697"/>
              <a:ext cx="2203628" cy="507420"/>
            </a:xfrm>
            <a:prstGeom prst="rect">
              <a:avLst/>
            </a:prstGeom>
            <a:noFill/>
            <a:ln>
              <a:noFill/>
            </a:ln>
          </p:spPr>
          <p:txBody>
            <a:bodyPr spcFirstLastPara="1" wrap="square" lIns="91425" tIns="91425" rIns="91425" bIns="91425" anchor="t" anchorCtr="0">
              <a:noAutofit/>
            </a:bodyPr>
            <a:lstStyle/>
            <a:p>
              <a:pPr lvl="0">
                <a:spcAft>
                  <a:spcPts val="1600"/>
                </a:spcAft>
              </a:pPr>
              <a:r>
                <a:rPr lang="en-CA" sz="800" dirty="0">
                  <a:solidFill>
                    <a:schemeClr val="tx2"/>
                  </a:solidFill>
                </a:rPr>
                <a:t>Content analysis of the high school curriculum in New Brunswick to examine the degree of integration of IML concepts. </a:t>
              </a:r>
              <a:endParaRPr sz="800" b="1" dirty="0">
                <a:solidFill>
                  <a:schemeClr val="tx2"/>
                </a:solidFill>
                <a:latin typeface="Inter"/>
                <a:ea typeface="Inter"/>
                <a:cs typeface="Inter"/>
                <a:sym typeface="Inter"/>
              </a:endParaRPr>
            </a:p>
          </p:txBody>
        </p:sp>
      </p:grpSp>
      <p:pic>
        <p:nvPicPr>
          <p:cNvPr id="2" name="Audio 1">
            <a:hlinkClick r:id="" action="ppaction://media"/>
            <a:extLst>
              <a:ext uri="{FF2B5EF4-FFF2-40B4-BE49-F238E27FC236}">
                <a16:creationId xmlns:a16="http://schemas.microsoft.com/office/drawing/2014/main" id="{BDCB53EB-A698-465B-BC9D-1AEDF9CDDB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3473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Future Plans…</a:t>
            </a:r>
            <a:endParaRPr dirty="0"/>
          </a:p>
        </p:txBody>
      </p:sp>
      <p:sp>
        <p:nvSpPr>
          <p:cNvPr id="143" name="Google Shape;143;p23"/>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t>Start Research</a:t>
            </a:r>
            <a:endParaRPr b="1" dirty="0"/>
          </a:p>
          <a:p>
            <a:pPr marL="0" lvl="0" indent="0">
              <a:spcAft>
                <a:spcPts val="600"/>
              </a:spcAft>
              <a:buNone/>
            </a:pPr>
            <a:r>
              <a:rPr lang="en-CA" sz="1400" dirty="0">
                <a:solidFill>
                  <a:schemeClr val="bg2"/>
                </a:solidFill>
                <a:latin typeface="Arial"/>
                <a:cs typeface="Arial"/>
                <a:sym typeface="Arial"/>
              </a:rPr>
              <a:t>Summer of 2021, after completing Comprehensive Exams.</a:t>
            </a:r>
            <a:endParaRPr sz="1400" dirty="0">
              <a:solidFill>
                <a:schemeClr val="bg2"/>
              </a:solidFill>
            </a:endParaRPr>
          </a:p>
        </p:txBody>
      </p:sp>
      <p:sp>
        <p:nvSpPr>
          <p:cNvPr id="144" name="Google Shape;144;p23"/>
          <p:cNvSpPr txBox="1">
            <a:spLocks noGrp="1"/>
          </p:cNvSpPr>
          <p:nvPr>
            <p:ph type="body" idx="2"/>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t>Work with GNB</a:t>
            </a:r>
            <a:endParaRPr b="1" dirty="0"/>
          </a:p>
          <a:p>
            <a:pPr marL="0" lvl="0" indent="0">
              <a:spcAft>
                <a:spcPts val="600"/>
              </a:spcAft>
              <a:buNone/>
            </a:pPr>
            <a:r>
              <a:rPr lang="en-CA" sz="1400" dirty="0">
                <a:solidFill>
                  <a:schemeClr val="bg2"/>
                </a:solidFill>
                <a:latin typeface="Arial"/>
                <a:ea typeface="Arial"/>
                <a:cs typeface="Arial"/>
                <a:sym typeface="Arial"/>
              </a:rPr>
              <a:t>To share research and improve education system.</a:t>
            </a:r>
            <a:endParaRPr dirty="0">
              <a:solidFill>
                <a:schemeClr val="bg2"/>
              </a:solidFill>
            </a:endParaRPr>
          </a:p>
        </p:txBody>
      </p:sp>
      <p:sp>
        <p:nvSpPr>
          <p:cNvPr id="145" name="Google Shape;145;p23"/>
          <p:cNvSpPr txBox="1">
            <a:spLocks noGrp="1"/>
          </p:cNvSpPr>
          <p:nvPr>
            <p:ph type="body" idx="3"/>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dirty="0"/>
              <a:t>Publish and expand</a:t>
            </a:r>
            <a:endParaRPr b="1" dirty="0"/>
          </a:p>
          <a:p>
            <a:pPr marL="0" lvl="0" indent="0">
              <a:buNone/>
            </a:pPr>
            <a:r>
              <a:rPr lang="en-CA" sz="1400" dirty="0">
                <a:solidFill>
                  <a:schemeClr val="bg2"/>
                </a:solidFill>
                <a:latin typeface="Arial"/>
                <a:ea typeface="Arial"/>
                <a:cs typeface="Arial"/>
                <a:sym typeface="Arial"/>
              </a:rPr>
              <a:t>Wanting to perform this research in other provinces across Canada. </a:t>
            </a:r>
            <a:endParaRPr dirty="0">
              <a:solidFill>
                <a:schemeClr val="bg2"/>
              </a:solidFill>
            </a:endParaRPr>
          </a:p>
        </p:txBody>
      </p:sp>
      <p:sp>
        <p:nvSpPr>
          <p:cNvPr id="146" name="Google Shape;146;p23"/>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2" name="Audio 1">
            <a:hlinkClick r:id="" action="ppaction://media"/>
            <a:extLst>
              <a:ext uri="{FF2B5EF4-FFF2-40B4-BE49-F238E27FC236}">
                <a16:creationId xmlns:a16="http://schemas.microsoft.com/office/drawing/2014/main" id="{58AE3A04-E80F-4284-B39A-53E700E19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5937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0"/>
        <p:cNvGrpSpPr/>
        <p:nvPr/>
      </p:nvGrpSpPr>
      <p:grpSpPr>
        <a:xfrm>
          <a:off x="0" y="0"/>
          <a:ext cx="0" cy="0"/>
          <a:chOff x="0" y="0"/>
          <a:chExt cx="0" cy="0"/>
        </a:xfrm>
      </p:grpSpPr>
      <p:sp>
        <p:nvSpPr>
          <p:cNvPr id="321" name="Google Shape;321;p37"/>
          <p:cNvSpPr/>
          <p:nvPr/>
        </p:nvSpPr>
        <p:spPr>
          <a:xfrm rot="10800000">
            <a:off x="-348346" y="421850"/>
            <a:ext cx="2375400" cy="2375400"/>
          </a:xfrm>
          <a:prstGeom prst="chord">
            <a:avLst>
              <a:gd name="adj1" fmla="val 2673960"/>
              <a:gd name="adj2" fmla="val 18921779"/>
            </a:avLst>
          </a:prstGeom>
          <a:solidFill>
            <a:srgbClr val="FFF0ED">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accent6"/>
                </a:solidFill>
              </a:rPr>
              <a:t>13</a:t>
            </a:fld>
            <a:endParaRPr>
              <a:solidFill>
                <a:schemeClr val="accent6"/>
              </a:solidFill>
            </a:endParaRPr>
          </a:p>
        </p:txBody>
      </p:sp>
      <p:sp>
        <p:nvSpPr>
          <p:cNvPr id="322" name="Google Shape;322;p37"/>
          <p:cNvSpPr txBox="1">
            <a:spLocks noGrp="1"/>
          </p:cNvSpPr>
          <p:nvPr>
            <p:ph type="ctrTitle" idx="4294967295"/>
          </p:nvPr>
        </p:nvSpPr>
        <p:spPr>
          <a:xfrm>
            <a:off x="0" y="1106488"/>
            <a:ext cx="4645025" cy="1158875"/>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0000" dirty="0"/>
              <a:t>Thanks!</a:t>
            </a:r>
            <a:endParaRPr sz="10000" dirty="0"/>
          </a:p>
        </p:txBody>
      </p:sp>
      <p:sp>
        <p:nvSpPr>
          <p:cNvPr id="323" name="Google Shape;323;p37"/>
          <p:cNvSpPr txBox="1">
            <a:spLocks noGrp="1"/>
          </p:cNvSpPr>
          <p:nvPr>
            <p:ph type="subTitle" idx="4294967295"/>
          </p:nvPr>
        </p:nvSpPr>
        <p:spPr>
          <a:xfrm>
            <a:off x="193040" y="2305049"/>
            <a:ext cx="4645025" cy="1731963"/>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solidFill>
                  <a:schemeClr val="accent6">
                    <a:lumMod val="50000"/>
                  </a:schemeClr>
                </a:solidFill>
                <a:latin typeface="Inter-Regular"/>
                <a:ea typeface="Inter-Regular"/>
                <a:cs typeface="Inter-Regular"/>
                <a:sym typeface="Inter-Regular"/>
              </a:rPr>
              <a:t>Any questions?</a:t>
            </a:r>
            <a:endParaRPr dirty="0">
              <a:solidFill>
                <a:schemeClr val="accent6">
                  <a:lumMod val="50000"/>
                </a:schemeClr>
              </a:solidFill>
              <a:latin typeface="Inter-Regular"/>
              <a:ea typeface="Inter-Regular"/>
              <a:cs typeface="Inter-Regular"/>
              <a:sym typeface="Inter-Regular"/>
            </a:endParaRPr>
          </a:p>
          <a:p>
            <a:pPr marL="0" lvl="0" indent="0" algn="l" rtl="0">
              <a:spcBef>
                <a:spcPts val="600"/>
              </a:spcBef>
              <a:spcAft>
                <a:spcPts val="0"/>
              </a:spcAft>
              <a:buNone/>
            </a:pPr>
            <a:r>
              <a:rPr lang="en" dirty="0">
                <a:solidFill>
                  <a:schemeClr val="accent6">
                    <a:lumMod val="50000"/>
                  </a:schemeClr>
                </a:solidFill>
              </a:rPr>
              <a:t>You can find me at:</a:t>
            </a:r>
            <a:endParaRPr dirty="0">
              <a:solidFill>
                <a:schemeClr val="accent6">
                  <a:lumMod val="50000"/>
                </a:schemeClr>
              </a:solidFill>
            </a:endParaRPr>
          </a:p>
          <a:p>
            <a:pPr marL="457200" lvl="0" indent="-355600" algn="l" rtl="0">
              <a:spcBef>
                <a:spcPts val="600"/>
              </a:spcBef>
              <a:spcAft>
                <a:spcPts val="0"/>
              </a:spcAft>
              <a:buClr>
                <a:schemeClr val="accent6"/>
              </a:buClr>
              <a:buSzPts val="2000"/>
              <a:buChar char="✓"/>
            </a:pPr>
            <a:r>
              <a:rPr lang="en" dirty="0">
                <a:solidFill>
                  <a:schemeClr val="accent6">
                    <a:lumMod val="50000"/>
                  </a:schemeClr>
                </a:solidFill>
              </a:rPr>
              <a:t>@</a:t>
            </a:r>
            <a:r>
              <a:rPr lang="en" dirty="0" err="1">
                <a:solidFill>
                  <a:schemeClr val="accent6">
                    <a:lumMod val="50000"/>
                  </a:schemeClr>
                </a:solidFill>
              </a:rPr>
              <a:t>courtums</a:t>
            </a:r>
            <a:r>
              <a:rPr lang="en" dirty="0">
                <a:solidFill>
                  <a:schemeClr val="accent6">
                    <a:lumMod val="50000"/>
                  </a:schemeClr>
                </a:solidFill>
              </a:rPr>
              <a:t>	</a:t>
            </a:r>
            <a:endParaRPr dirty="0">
              <a:solidFill>
                <a:schemeClr val="accent6">
                  <a:lumMod val="50000"/>
                </a:schemeClr>
              </a:solidFill>
            </a:endParaRPr>
          </a:p>
          <a:p>
            <a:pPr marL="457200" lvl="0" indent="-355600" algn="l" rtl="0">
              <a:spcBef>
                <a:spcPts val="0"/>
              </a:spcBef>
              <a:spcAft>
                <a:spcPts val="0"/>
              </a:spcAft>
              <a:buClr>
                <a:schemeClr val="accent6"/>
              </a:buClr>
              <a:buSzPts val="2000"/>
              <a:buChar char="✓"/>
            </a:pPr>
            <a:r>
              <a:rPr lang="en-CA" dirty="0">
                <a:solidFill>
                  <a:schemeClr val="accent6">
                    <a:lumMod val="50000"/>
                  </a:schemeClr>
                </a:solidFill>
              </a:rPr>
              <a:t>C</a:t>
            </a:r>
            <a:r>
              <a:rPr lang="en" dirty="0" err="1">
                <a:solidFill>
                  <a:schemeClr val="accent6">
                    <a:lumMod val="50000"/>
                  </a:schemeClr>
                </a:solidFill>
              </a:rPr>
              <a:t>ourtney.Pyrke@unb.ca</a:t>
            </a:r>
            <a:endParaRPr dirty="0">
              <a:solidFill>
                <a:schemeClr val="accent6">
                  <a:lumMod val="50000"/>
                </a:schemeClr>
              </a:solidFill>
            </a:endParaRPr>
          </a:p>
        </p:txBody>
      </p:sp>
      <p:pic>
        <p:nvPicPr>
          <p:cNvPr id="325" name="Google Shape;325;p37"/>
          <p:cNvPicPr>
            <a:picLocks noChangeAspect="1"/>
          </p:cNvPicPr>
          <p:nvPr/>
        </p:nvPicPr>
        <p:blipFill>
          <a:blip r:embed="rId5"/>
          <a:stretch/>
        </p:blipFill>
        <p:spPr>
          <a:xfrm>
            <a:off x="6124016" y="285644"/>
            <a:ext cx="3366914" cy="4572000"/>
          </a:xfrm>
          <a:prstGeom prst="chord">
            <a:avLst>
              <a:gd name="adj1" fmla="val 2658481"/>
              <a:gd name="adj2" fmla="val 18942614"/>
            </a:avLst>
          </a:prstGeom>
          <a:noFill/>
          <a:ln>
            <a:noFill/>
          </a:ln>
        </p:spPr>
      </p:pic>
      <p:pic>
        <p:nvPicPr>
          <p:cNvPr id="2" name="Audio 1">
            <a:hlinkClick r:id="" action="ppaction://media"/>
            <a:extLst>
              <a:ext uri="{FF2B5EF4-FFF2-40B4-BE49-F238E27FC236}">
                <a16:creationId xmlns:a16="http://schemas.microsoft.com/office/drawing/2014/main" id="{DC9B53A4-F8C3-4790-9E0C-5366A96941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273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4" name="Google Shape;154;p2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6" name="Google Shape;142;p23">
            <a:extLst>
              <a:ext uri="{FF2B5EF4-FFF2-40B4-BE49-F238E27FC236}">
                <a16:creationId xmlns:a16="http://schemas.microsoft.com/office/drawing/2014/main" id="{55237D28-1647-400D-A5D6-F67780B548BA}"/>
              </a:ext>
            </a:extLst>
          </p:cNvPr>
          <p:cNvSpPr txBox="1">
            <a:spLocks/>
          </p:cNvSpPr>
          <p:nvPr/>
        </p:nvSpPr>
        <p:spPr>
          <a:xfrm>
            <a:off x="340950" y="-89527"/>
            <a:ext cx="4549500" cy="4875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dirty="0"/>
              <a:t>References</a:t>
            </a:r>
          </a:p>
        </p:txBody>
      </p:sp>
      <p:sp>
        <p:nvSpPr>
          <p:cNvPr id="7" name="Google Shape;142;p23">
            <a:extLst>
              <a:ext uri="{FF2B5EF4-FFF2-40B4-BE49-F238E27FC236}">
                <a16:creationId xmlns:a16="http://schemas.microsoft.com/office/drawing/2014/main" id="{A717B2FD-D67A-4D5D-B3CA-7D13327C2A08}"/>
              </a:ext>
            </a:extLst>
          </p:cNvPr>
          <p:cNvSpPr txBox="1">
            <a:spLocks/>
          </p:cNvSpPr>
          <p:nvPr/>
        </p:nvSpPr>
        <p:spPr>
          <a:xfrm>
            <a:off x="340950" y="974599"/>
            <a:ext cx="8612134" cy="404680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br>
              <a:rPr lang="en-US" dirty="0"/>
            </a:br>
            <a:endParaRPr lang="en-US" dirty="0"/>
          </a:p>
          <a:p>
            <a:endParaRPr lang="en-US" dirty="0"/>
          </a:p>
          <a:p>
            <a:endParaRPr lang="en-US" dirty="0"/>
          </a:p>
          <a:p>
            <a:br>
              <a:rPr lang="en-US" dirty="0"/>
            </a:br>
            <a:endParaRPr lang="en-US" dirty="0"/>
          </a:p>
          <a:p>
            <a:br>
              <a:rPr lang="en-US" dirty="0"/>
            </a:br>
            <a:br>
              <a:rPr lang="en-US" dirty="0"/>
            </a:br>
            <a:endParaRPr lang="en-US" dirty="0"/>
          </a:p>
          <a:p>
            <a:endParaRPr lang="en-US" dirty="0"/>
          </a:p>
          <a:p>
            <a:endParaRPr lang="en-CA" dirty="0"/>
          </a:p>
        </p:txBody>
      </p:sp>
      <p:sp>
        <p:nvSpPr>
          <p:cNvPr id="2" name="Rectangle 1">
            <a:extLst>
              <a:ext uri="{FF2B5EF4-FFF2-40B4-BE49-F238E27FC236}">
                <a16:creationId xmlns:a16="http://schemas.microsoft.com/office/drawing/2014/main" id="{953BC916-CCDE-4A28-8CCA-21205E3A5131}"/>
              </a:ext>
            </a:extLst>
          </p:cNvPr>
          <p:cNvSpPr/>
          <p:nvPr/>
        </p:nvSpPr>
        <p:spPr>
          <a:xfrm>
            <a:off x="247526" y="295169"/>
            <a:ext cx="8431208" cy="4708981"/>
          </a:xfrm>
          <a:prstGeom prst="rect">
            <a:avLst/>
          </a:prstGeom>
        </p:spPr>
        <p:txBody>
          <a:bodyPr wrap="square">
            <a:spAutoFit/>
          </a:bodyPr>
          <a:lstStyle/>
          <a:p>
            <a:pPr lvl="0"/>
            <a:r>
              <a:rPr lang="en-US" sz="1200" dirty="0"/>
              <a:t>American Association of School Librarians. (2006, September 27). About AASL [Web Page]. Retrieved from: </a:t>
            </a:r>
            <a:r>
              <a:rPr lang="en-US" sz="1200" dirty="0">
                <a:hlinkClick r:id="rId3"/>
              </a:rPr>
              <a:t>http://www.ala.org/aasl/about</a:t>
            </a:r>
            <a:r>
              <a:rPr lang="en-US" sz="1200" dirty="0"/>
              <a:t>.</a:t>
            </a:r>
          </a:p>
          <a:p>
            <a:pPr lvl="0"/>
            <a:endParaRPr lang="en-US" sz="1200" dirty="0"/>
          </a:p>
          <a:p>
            <a:pPr lvl="0"/>
            <a:r>
              <a:rPr lang="en-US" sz="1200" dirty="0"/>
              <a:t> Association of College and Research Libraries. (February 9, 2015). Framework for information literacy for higher education [Web Page]. Retrieved from: </a:t>
            </a:r>
            <a:r>
              <a:rPr lang="en-US" sz="1200" dirty="0">
                <a:hlinkClick r:id="rId4"/>
              </a:rPr>
              <a:t>http://www.ala.org/acrl/standards/ilframework</a:t>
            </a:r>
            <a:r>
              <a:rPr lang="en-US" sz="1200" dirty="0"/>
              <a:t>.</a:t>
            </a:r>
          </a:p>
          <a:p>
            <a:pPr lvl="0"/>
            <a:endParaRPr lang="en-US" sz="1200" dirty="0"/>
          </a:p>
          <a:p>
            <a:pPr lvl="0"/>
            <a:r>
              <a:rPr lang="en-US" sz="1200" dirty="0"/>
              <a:t>Andrews, C. R., &amp; Hilaire, D. S. (2017). Aligning the curriculums for college success: high school and college library collaborations. </a:t>
            </a:r>
            <a:r>
              <a:rPr lang="en-US" sz="1200" i="1" dirty="0"/>
              <a:t>Community &amp; Junior College Libraries</a:t>
            </a:r>
            <a:r>
              <a:rPr lang="en-US" sz="1200" dirty="0"/>
              <a:t>, </a:t>
            </a:r>
            <a:r>
              <a:rPr lang="en-US" sz="1200" i="1" dirty="0"/>
              <a:t>23</a:t>
            </a:r>
            <a:r>
              <a:rPr lang="en-US" sz="1200" dirty="0"/>
              <a:t>(1–2), 41–62. </a:t>
            </a:r>
            <a:r>
              <a:rPr lang="en-US" sz="1200" dirty="0">
                <a:hlinkClick r:id="rId5"/>
              </a:rPr>
              <a:t>https://doi.org/10.1080/02763915.2018.1558900</a:t>
            </a:r>
            <a:endParaRPr lang="en-US" sz="1200" dirty="0"/>
          </a:p>
          <a:p>
            <a:pPr lvl="0"/>
            <a:endParaRPr lang="en-US" sz="1200" dirty="0"/>
          </a:p>
          <a:p>
            <a:pPr lvl="0"/>
            <a:r>
              <a:rPr lang="en-US" sz="1200" dirty="0"/>
              <a:t>Berg, C., </a:t>
            </a:r>
            <a:r>
              <a:rPr lang="en-US" sz="1200" dirty="0" err="1"/>
              <a:t>Malvey</a:t>
            </a:r>
            <a:r>
              <a:rPr lang="en-US" sz="1200" dirty="0"/>
              <a:t>, D., &amp; Donohue, M. (2018). Without foundations, we can’t build: information literacy and the need for strong school library programs. </a:t>
            </a:r>
            <a:r>
              <a:rPr lang="en-US" sz="1200" i="1" dirty="0"/>
              <a:t>In the Library with the Lead Pipe</a:t>
            </a:r>
            <a:r>
              <a:rPr lang="en-US" sz="1200" dirty="0"/>
              <a:t>. Retrieved from: </a:t>
            </a:r>
            <a:r>
              <a:rPr lang="en-US" sz="1200" dirty="0">
                <a:hlinkClick r:id="rId6"/>
              </a:rPr>
              <a:t>http://www.inthelibrarywiththeleadpipe.org/2018/strong-school- library-programs/</a:t>
            </a:r>
            <a:r>
              <a:rPr lang="en-US" sz="1200" dirty="0"/>
              <a:t>.</a:t>
            </a:r>
          </a:p>
          <a:p>
            <a:pPr lvl="0"/>
            <a:endParaRPr lang="en-US" sz="1200" dirty="0"/>
          </a:p>
          <a:p>
            <a:pPr lvl="0"/>
            <a:r>
              <a:rPr lang="en-US" sz="1200" dirty="0"/>
              <a:t>Copeland, A., &amp; Jacobs, L. (2017). The power of collaboration between school librarian and classroom teacher. </a:t>
            </a:r>
            <a:r>
              <a:rPr lang="en-US" sz="1200" i="1" dirty="0"/>
              <a:t>Teacher Librarian</a:t>
            </a:r>
            <a:r>
              <a:rPr lang="en-US" sz="1200" dirty="0"/>
              <a:t>, </a:t>
            </a:r>
            <a:r>
              <a:rPr lang="en-US" sz="1200" i="1" dirty="0"/>
              <a:t>45</a:t>
            </a:r>
            <a:r>
              <a:rPr lang="en-US" sz="1200" dirty="0"/>
              <a:t>(2), 22–27.</a:t>
            </a:r>
          </a:p>
          <a:p>
            <a:pPr lvl="0"/>
            <a:endParaRPr lang="en-US" sz="1200" dirty="0"/>
          </a:p>
          <a:p>
            <a:pPr lvl="0"/>
            <a:r>
              <a:rPr lang="en-US" sz="1200" dirty="0"/>
              <a:t>Gretter, S., Yadav, A., &amp; Gleason, B. (2017). Walking the Line between Reality and Fiction in Online Spaces: Understanding the Effects of Narrative Transportation. </a:t>
            </a:r>
            <a:r>
              <a:rPr lang="en-US" sz="1200" i="1" dirty="0"/>
              <a:t>Journal of Media Literacy Education, 9</a:t>
            </a:r>
            <a:r>
              <a:rPr lang="en-US" sz="1200" dirty="0"/>
              <a:t>(1), 1-22. </a:t>
            </a:r>
            <a:r>
              <a:rPr lang="en-US" sz="1200" u="sng" dirty="0">
                <a:hlinkClick r:id="rId7"/>
              </a:rPr>
              <a:t>https://doi.org/10.23860/JMLE-2017-9-1-2</a:t>
            </a:r>
            <a:endParaRPr lang="en-US" sz="1200" u="sng" dirty="0"/>
          </a:p>
          <a:p>
            <a:pPr marL="139700" lvl="0"/>
            <a:endParaRPr lang="en-US" sz="1200" dirty="0"/>
          </a:p>
          <a:p>
            <a:pPr lvl="0"/>
            <a:r>
              <a:rPr lang="en-US" sz="1200" dirty="0"/>
              <a:t>Gregory, J. (2018). The Information Literate Student: Embedding Information Literacy across Disciplines with Guided Inquiry. </a:t>
            </a:r>
            <a:r>
              <a:rPr lang="en-US" sz="1200" i="1" dirty="0"/>
              <a:t>Teacher Librarian</a:t>
            </a:r>
            <a:r>
              <a:rPr lang="en-US" sz="1200" dirty="0"/>
              <a:t>, </a:t>
            </a:r>
            <a:r>
              <a:rPr lang="en-US" sz="1200" i="1" dirty="0"/>
              <a:t>45</a:t>
            </a:r>
            <a:r>
              <a:rPr lang="en-US" sz="1200" dirty="0"/>
              <a:t>(5), 27–34.</a:t>
            </a:r>
          </a:p>
          <a:p>
            <a:pPr lvl="0"/>
            <a:endParaRPr lang="en-US" sz="1200" dirty="0"/>
          </a:p>
          <a:p>
            <a:pPr lvl="0"/>
            <a:r>
              <a:rPr lang="en-US" sz="1200" dirty="0"/>
              <a:t>Library Journal (2017). First year experience survey: information literacy in higher education [PDF File]. Retrieved from: </a:t>
            </a:r>
            <a:r>
              <a:rPr lang="en-US" sz="1200" dirty="0">
                <a:hlinkClick r:id="rId8"/>
              </a:rPr>
              <a:t>https://s3.amazonaws.com/WebVault/research/LJ_FirstYearExperienceSurvey_Mar2017.pdf</a:t>
            </a:r>
            <a:r>
              <a:rPr lang="en-US" sz="1200" dirty="0"/>
              <a:t>. </a:t>
            </a:r>
          </a:p>
        </p:txBody>
      </p:sp>
    </p:spTree>
    <p:extLst>
      <p:ext uri="{BB962C8B-B14F-4D97-AF65-F5344CB8AC3E}">
        <p14:creationId xmlns:p14="http://schemas.microsoft.com/office/powerpoint/2010/main" val="111566348"/>
      </p:ext>
    </p:extLst>
  </p:cSld>
  <p:clrMapOvr>
    <a:masterClrMapping/>
  </p:clrMapOvr>
  <p:transition advTm="1569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9"/>
        <p:cNvGrpSpPr/>
        <p:nvPr/>
      </p:nvGrpSpPr>
      <p:grpSpPr>
        <a:xfrm>
          <a:off x="0" y="0"/>
          <a:ext cx="0" cy="0"/>
          <a:chOff x="0" y="0"/>
          <a:chExt cx="0" cy="0"/>
        </a:xfrm>
      </p:grpSpPr>
      <p:sp>
        <p:nvSpPr>
          <p:cNvPr id="100" name="Google Shape;100;p18"/>
          <p:cNvSpPr/>
          <p:nvPr/>
        </p:nvSpPr>
        <p:spPr>
          <a:xfrm rot="10800000">
            <a:off x="-348346" y="421850"/>
            <a:ext cx="2375400" cy="2375400"/>
          </a:xfrm>
          <a:prstGeom prst="chord">
            <a:avLst>
              <a:gd name="adj1" fmla="val 2673960"/>
              <a:gd name="adj2" fmla="val 18921779"/>
            </a:avLst>
          </a:prstGeom>
          <a:solidFill>
            <a:srgbClr val="FFF0ED">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sldNum" idx="12"/>
          </p:nvPr>
        </p:nvSpPr>
        <p:spPr/>
        <p:txBody>
          <a:bodyPr/>
          <a:lstStyle/>
          <a:p>
            <a:pPr lvl="0"/>
            <a:fld id="{00000000-1234-1234-1234-123412341234}" type="slidenum">
              <a:rPr lang="en"/>
              <a:pPr lvl="0"/>
              <a:t>2</a:t>
            </a:fld>
            <a:endParaRPr lang="en"/>
          </a:p>
        </p:txBody>
      </p:sp>
      <p:sp>
        <p:nvSpPr>
          <p:cNvPr id="101" name="Google Shape;101;p18"/>
          <p:cNvSpPr txBox="1">
            <a:spLocks noGrp="1"/>
          </p:cNvSpPr>
          <p:nvPr>
            <p:ph type="ctrTitle" idx="4294967295"/>
          </p:nvPr>
        </p:nvSpPr>
        <p:spPr>
          <a:xfrm>
            <a:off x="0" y="1106488"/>
            <a:ext cx="4465638" cy="1158875"/>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0000" dirty="0"/>
              <a:t>Hello!</a:t>
            </a:r>
            <a:endParaRPr sz="10000" dirty="0"/>
          </a:p>
        </p:txBody>
      </p:sp>
      <p:sp>
        <p:nvSpPr>
          <p:cNvPr id="102" name="Google Shape;102;p18"/>
          <p:cNvSpPr txBox="1">
            <a:spLocks noGrp="1"/>
          </p:cNvSpPr>
          <p:nvPr>
            <p:ph type="subTitle" idx="4294967295"/>
          </p:nvPr>
        </p:nvSpPr>
        <p:spPr>
          <a:xfrm>
            <a:off x="0" y="2305050"/>
            <a:ext cx="5426075" cy="1731963"/>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solidFill>
                  <a:schemeClr val="accent2"/>
                </a:solidFill>
                <a:latin typeface="Inter-Regular"/>
                <a:ea typeface="Inter-Regular"/>
                <a:cs typeface="Inter-Regular"/>
                <a:sym typeface="Inter-Regular"/>
              </a:rPr>
              <a:t>I am </a:t>
            </a:r>
            <a:r>
              <a:rPr lang="en-CA" dirty="0">
                <a:solidFill>
                  <a:schemeClr val="accent2"/>
                </a:solidFill>
                <a:latin typeface="Inter-Regular"/>
                <a:ea typeface="Inter-Regular"/>
                <a:cs typeface="Inter-Regular"/>
                <a:sym typeface="Inter-Regular"/>
              </a:rPr>
              <a:t>Courtney (they/them)</a:t>
            </a:r>
            <a:endParaRPr dirty="0">
              <a:solidFill>
                <a:schemeClr val="accent2"/>
              </a:solidFill>
              <a:latin typeface="Inter-Regular"/>
              <a:ea typeface="Inter-Regular"/>
              <a:cs typeface="Inter-Regular"/>
              <a:sym typeface="Inter-Regular"/>
            </a:endParaRPr>
          </a:p>
          <a:p>
            <a:pPr marL="0" lvl="0" indent="0" algn="l" rtl="0">
              <a:spcBef>
                <a:spcPts val="600"/>
              </a:spcBef>
              <a:spcAft>
                <a:spcPts val="0"/>
              </a:spcAft>
              <a:buClr>
                <a:schemeClr val="dk1"/>
              </a:buClr>
              <a:buSzPts val="1100"/>
              <a:buFont typeface="Arial"/>
              <a:buNone/>
            </a:pPr>
            <a:r>
              <a:rPr lang="en-CA" dirty="0">
                <a:solidFill>
                  <a:schemeClr val="accent2"/>
                </a:solidFill>
              </a:rPr>
              <a:t>Professional Librarian </a:t>
            </a:r>
            <a:endParaRPr dirty="0">
              <a:solidFill>
                <a:schemeClr val="accent2"/>
              </a:solidFill>
            </a:endParaRPr>
          </a:p>
          <a:p>
            <a:pPr marL="0" lvl="0" indent="0" algn="l" rtl="0">
              <a:spcBef>
                <a:spcPts val="600"/>
              </a:spcBef>
              <a:spcAft>
                <a:spcPts val="600"/>
              </a:spcAft>
              <a:buClr>
                <a:schemeClr val="dk1"/>
              </a:buClr>
              <a:buSzPts val="1100"/>
              <a:buFont typeface="Arial"/>
              <a:buNone/>
            </a:pPr>
            <a:r>
              <a:rPr lang="en-CA" sz="1800" dirty="0">
                <a:solidFill>
                  <a:schemeClr val="accent2"/>
                </a:solidFill>
              </a:rPr>
              <a:t>UNB PhD Student in Interdisciplinary Studies</a:t>
            </a:r>
            <a:endParaRPr sz="1800" b="1" dirty="0">
              <a:solidFill>
                <a:schemeClr val="accent2"/>
              </a:solidFill>
            </a:endParaRPr>
          </a:p>
        </p:txBody>
      </p:sp>
      <p:pic>
        <p:nvPicPr>
          <p:cNvPr id="104" name="Google Shape;104;p18"/>
          <p:cNvPicPr preferRelativeResize="0"/>
          <p:nvPr/>
        </p:nvPicPr>
        <p:blipFill>
          <a:blip r:embed="rId5"/>
          <a:srcRect/>
          <a:stretch/>
        </p:blipFill>
        <p:spPr>
          <a:xfrm>
            <a:off x="5686634" y="266979"/>
            <a:ext cx="3939821" cy="4501392"/>
          </a:xfrm>
          <a:prstGeom prst="chord">
            <a:avLst>
              <a:gd name="adj1" fmla="val 2658481"/>
              <a:gd name="adj2" fmla="val 18942614"/>
            </a:avLst>
          </a:prstGeom>
          <a:noFill/>
          <a:ln>
            <a:noFill/>
          </a:ln>
        </p:spPr>
      </p:pic>
      <p:pic>
        <p:nvPicPr>
          <p:cNvPr id="7" name="Audio 6">
            <a:hlinkClick r:id="" action="ppaction://media"/>
            <a:extLst>
              <a:ext uri="{FF2B5EF4-FFF2-40B4-BE49-F238E27FC236}">
                <a16:creationId xmlns:a16="http://schemas.microsoft.com/office/drawing/2014/main" id="{9ED9C337-7635-48AB-861F-17A3665C9B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636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626702" y="748950"/>
            <a:ext cx="5038604" cy="487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CA" dirty="0"/>
              <a:t>Why Do I Care About This?</a:t>
            </a:r>
            <a:endParaRPr dirty="0"/>
          </a:p>
        </p:txBody>
      </p:sp>
      <p:sp>
        <p:nvSpPr>
          <p:cNvPr id="116" name="Google Shape;116;p20"/>
          <p:cNvSpPr txBox="1">
            <a:spLocks noGrp="1"/>
          </p:cNvSpPr>
          <p:nvPr>
            <p:ph type="body" idx="1"/>
          </p:nvPr>
        </p:nvSpPr>
        <p:spPr>
          <a:xfrm>
            <a:off x="745970" y="1506348"/>
            <a:ext cx="5038603" cy="3033900"/>
          </a:xfrm>
          <a:prstGeom prst="rect">
            <a:avLst/>
          </a:prstGeom>
        </p:spPr>
        <p:txBody>
          <a:bodyPr spcFirstLastPara="1" wrap="square" lIns="0" tIns="0" rIns="0" bIns="0" anchor="t" anchorCtr="0">
            <a:noAutofit/>
          </a:bodyPr>
          <a:lstStyle/>
          <a:p>
            <a:pPr marL="101600" indent="0">
              <a:buNone/>
            </a:pPr>
            <a:r>
              <a:rPr lang="en-US" dirty="0"/>
              <a:t>Two main things I learned while working as a librarian:</a:t>
            </a:r>
            <a:endParaRPr lang="en" dirty="0"/>
          </a:p>
          <a:p>
            <a:pPr marL="558800" lvl="0" indent="-457200" algn="l" rtl="0">
              <a:spcBef>
                <a:spcPts val="600"/>
              </a:spcBef>
              <a:spcAft>
                <a:spcPts val="0"/>
              </a:spcAft>
              <a:buSzPts val="2000"/>
              <a:buFont typeface="+mj-lt"/>
              <a:buAutoNum type="arabicPeriod"/>
            </a:pPr>
            <a:r>
              <a:rPr lang="en-CA" dirty="0"/>
              <a:t>Information is </a:t>
            </a:r>
            <a:r>
              <a:rPr lang="en-CA" u="sng" dirty="0"/>
              <a:t>messy</a:t>
            </a:r>
            <a:r>
              <a:rPr lang="en-CA" dirty="0"/>
              <a:t> and </a:t>
            </a:r>
            <a:r>
              <a:rPr lang="en-CA" u="sng" dirty="0"/>
              <a:t>confusing</a:t>
            </a:r>
            <a:r>
              <a:rPr lang="en-CA" dirty="0"/>
              <a:t>.</a:t>
            </a:r>
            <a:endParaRPr dirty="0"/>
          </a:p>
          <a:p>
            <a:pPr marL="558800" lvl="0" indent="-457200" algn="l" rtl="0">
              <a:spcBef>
                <a:spcPts val="600"/>
              </a:spcBef>
              <a:spcAft>
                <a:spcPts val="0"/>
              </a:spcAft>
              <a:buSzPts val="2000"/>
              <a:buFont typeface="+mj-lt"/>
              <a:buAutoNum type="arabicPeriod"/>
            </a:pPr>
            <a:r>
              <a:rPr lang="en-CA" dirty="0"/>
              <a:t>Many people lack basic information and media literacy (IML) skills.</a:t>
            </a:r>
          </a:p>
          <a:p>
            <a:pPr marL="101600" lvl="0" indent="0" algn="l" rtl="0">
              <a:spcBef>
                <a:spcPts val="600"/>
              </a:spcBef>
              <a:spcAft>
                <a:spcPts val="0"/>
              </a:spcAft>
              <a:buSzPts val="2000"/>
              <a:buNone/>
            </a:pPr>
            <a:r>
              <a:rPr lang="en-CA" dirty="0"/>
              <a:t>As a result, misinformation is used as a weapon against our communities.</a:t>
            </a:r>
          </a:p>
        </p:txBody>
      </p:sp>
      <p:sp>
        <p:nvSpPr>
          <p:cNvPr id="117" name="Google Shape;117;p20"/>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3" name="Audio 2">
            <a:hlinkClick r:id="" action="ppaction://media"/>
            <a:extLst>
              <a:ext uri="{FF2B5EF4-FFF2-40B4-BE49-F238E27FC236}">
                <a16:creationId xmlns:a16="http://schemas.microsoft.com/office/drawing/2014/main" id="{DC0A1DB7-7752-4DCD-B755-1E47FDC2B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3287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09" name="Google Shape;109;p19"/>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600"/>
              </a:spcBef>
              <a:spcAft>
                <a:spcPts val="600"/>
              </a:spcAft>
              <a:buNone/>
            </a:pPr>
            <a:r>
              <a:rPr lang="en-CA" sz="2400" dirty="0"/>
              <a:t>Information literacy is a set of abilities requiring individuals to recognize when information is needed and have the ability to locate, evaluate, and use effectively the needed information. </a:t>
            </a:r>
            <a:r>
              <a:rPr lang="en-CA" sz="1400" dirty="0"/>
              <a:t>- American Library Association</a:t>
            </a:r>
            <a:endParaRPr sz="1400" dirty="0"/>
          </a:p>
        </p:txBody>
      </p:sp>
      <p:pic>
        <p:nvPicPr>
          <p:cNvPr id="4" name="Audio 3">
            <a:hlinkClick r:id="" action="ppaction://media"/>
            <a:extLst>
              <a:ext uri="{FF2B5EF4-FFF2-40B4-BE49-F238E27FC236}">
                <a16:creationId xmlns:a16="http://schemas.microsoft.com/office/drawing/2014/main" id="{447ACD20-AD5B-423D-9766-BCC1F2BDAD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8089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4" name="Google Shape;154;p2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026" name="Picture 2" descr="The ACRL Framework for Information Literacy and the Six Major ...">
            <a:extLst>
              <a:ext uri="{FF2B5EF4-FFF2-40B4-BE49-F238E27FC236}">
                <a16:creationId xmlns:a16="http://schemas.microsoft.com/office/drawing/2014/main" id="{291AF2F5-FEC7-44DD-B7FC-15397068F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628" y="197676"/>
            <a:ext cx="5701342" cy="474814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680CD11-2D47-4017-A8FE-0072A44C46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1569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17"/>
          <p:cNvSpPr txBox="1">
            <a:spLocks noGrp="1"/>
          </p:cNvSpPr>
          <p:nvPr>
            <p:ph type="ctrTitle"/>
          </p:nvPr>
        </p:nvSpPr>
        <p:spPr>
          <a:xfrm>
            <a:off x="346768" y="2867380"/>
            <a:ext cx="4377944" cy="437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CA" sz="4800" dirty="0"/>
              <a:t>What Does This Mean for Grade Schools?</a:t>
            </a:r>
            <a:endParaRPr sz="4800" dirty="0"/>
          </a:p>
        </p:txBody>
      </p:sp>
      <p:sp>
        <p:nvSpPr>
          <p:cNvPr id="95" name="Google Shape;95;p17"/>
          <p:cNvSpPr txBox="1">
            <a:spLocks noGrp="1"/>
          </p:cNvSpPr>
          <p:nvPr>
            <p:ph type="subTitle" idx="1"/>
          </p:nvPr>
        </p:nvSpPr>
        <p:spPr>
          <a:xfrm>
            <a:off x="151896" y="3463955"/>
            <a:ext cx="4767688" cy="437100"/>
          </a:xfrm>
          <a:prstGeom prst="rect">
            <a:avLst/>
          </a:prstGeom>
        </p:spPr>
        <p:txBody>
          <a:bodyPr spcFirstLastPara="1" wrap="square" lIns="0" tIns="0" rIns="0" bIns="0" anchor="t" anchorCtr="0">
            <a:noAutofit/>
          </a:bodyPr>
          <a:lstStyle/>
          <a:p>
            <a:pPr marL="0" lvl="0" indent="0" algn="ctr" rtl="0">
              <a:spcBef>
                <a:spcPts val="0"/>
              </a:spcBef>
              <a:spcAft>
                <a:spcPts val="600"/>
              </a:spcAft>
              <a:buNone/>
            </a:pPr>
            <a:r>
              <a:rPr lang="en-CA" dirty="0"/>
              <a:t>Librarians are not teaching students Information &amp; Media Literacy skills in New Brunswick.</a:t>
            </a:r>
          </a:p>
          <a:p>
            <a:pPr marL="0" lvl="0" indent="0" algn="l" rtl="0">
              <a:spcBef>
                <a:spcPts val="0"/>
              </a:spcBef>
              <a:spcAft>
                <a:spcPts val="600"/>
              </a:spcAft>
              <a:buNone/>
            </a:pPr>
            <a:endParaRPr dirty="0"/>
          </a:p>
        </p:txBody>
      </p:sp>
      <p:pic>
        <p:nvPicPr>
          <p:cNvPr id="2" name="Audio 1">
            <a:hlinkClick r:id="" action="ppaction://media"/>
            <a:extLst>
              <a:ext uri="{FF2B5EF4-FFF2-40B4-BE49-F238E27FC236}">
                <a16:creationId xmlns:a16="http://schemas.microsoft.com/office/drawing/2014/main" id="{57843A93-0F71-4766-9748-FAFA1019F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258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33" name="Google Shape;233;p30"/>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27" name="Google Shape;227;p30"/>
          <p:cNvSpPr txBox="1">
            <a:spLocks noGrp="1"/>
          </p:cNvSpPr>
          <p:nvPr>
            <p:ph type="ctrTitle" idx="4294967295"/>
          </p:nvPr>
        </p:nvSpPr>
        <p:spPr>
          <a:xfrm>
            <a:off x="59960" y="319168"/>
            <a:ext cx="6580682" cy="89535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000" dirty="0">
                <a:solidFill>
                  <a:schemeClr val="accent2"/>
                </a:solidFill>
              </a:rPr>
              <a:t>7,804 student responses</a:t>
            </a:r>
            <a:endParaRPr sz="4000" dirty="0">
              <a:solidFill>
                <a:schemeClr val="accent2"/>
              </a:solidFill>
            </a:endParaRPr>
          </a:p>
        </p:txBody>
      </p:sp>
      <p:sp>
        <p:nvSpPr>
          <p:cNvPr id="228" name="Google Shape;228;p30"/>
          <p:cNvSpPr txBox="1">
            <a:spLocks noGrp="1"/>
          </p:cNvSpPr>
          <p:nvPr>
            <p:ph type="subTitle" idx="4294967295"/>
          </p:nvPr>
        </p:nvSpPr>
        <p:spPr>
          <a:xfrm>
            <a:off x="89940" y="1021548"/>
            <a:ext cx="4721225" cy="463550"/>
          </a:xfrm>
          <a:prstGeom prst="rect">
            <a:avLst/>
          </a:prstGeom>
        </p:spPr>
        <p:txBody>
          <a:bodyPr spcFirstLastPara="1" wrap="square" lIns="0" tIns="0" rIns="0" bIns="0" anchor="t" anchorCtr="0">
            <a:noAutofit/>
          </a:bodyPr>
          <a:lstStyle/>
          <a:p>
            <a:pPr marL="0" lvl="0" indent="0" algn="l" rtl="0">
              <a:spcBef>
                <a:spcPts val="600"/>
              </a:spcBef>
              <a:spcAft>
                <a:spcPts val="600"/>
              </a:spcAft>
              <a:buNone/>
            </a:pPr>
            <a:r>
              <a:rPr lang="en-CA" sz="2400" dirty="0">
                <a:solidFill>
                  <a:schemeClr val="accent1"/>
                </a:solidFill>
              </a:rPr>
              <a:t>from US 2016 study….</a:t>
            </a:r>
            <a:endParaRPr sz="2400" dirty="0">
              <a:solidFill>
                <a:schemeClr val="accent1"/>
              </a:solidFill>
            </a:endParaRPr>
          </a:p>
        </p:txBody>
      </p:sp>
      <p:sp>
        <p:nvSpPr>
          <p:cNvPr id="229" name="Google Shape;229;p30"/>
          <p:cNvSpPr txBox="1">
            <a:spLocks noGrp="1"/>
          </p:cNvSpPr>
          <p:nvPr>
            <p:ph type="ctrTitle" idx="4294967295"/>
          </p:nvPr>
        </p:nvSpPr>
        <p:spPr>
          <a:xfrm>
            <a:off x="89938" y="3360738"/>
            <a:ext cx="4721225" cy="89535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000" dirty="0">
                <a:solidFill>
                  <a:schemeClr val="accent6"/>
                </a:solidFill>
              </a:rPr>
              <a:t>80% of high school</a:t>
            </a:r>
            <a:endParaRPr sz="4000" dirty="0">
              <a:solidFill>
                <a:schemeClr val="accent6"/>
              </a:solidFill>
            </a:endParaRPr>
          </a:p>
        </p:txBody>
      </p:sp>
      <p:sp>
        <p:nvSpPr>
          <p:cNvPr id="230" name="Google Shape;230;p30"/>
          <p:cNvSpPr txBox="1">
            <a:spLocks noGrp="1"/>
          </p:cNvSpPr>
          <p:nvPr>
            <p:ph type="subTitle" idx="4294967295"/>
          </p:nvPr>
        </p:nvSpPr>
        <p:spPr>
          <a:xfrm>
            <a:off x="59960" y="4024313"/>
            <a:ext cx="5441430" cy="463550"/>
          </a:xfrm>
          <a:prstGeom prst="rect">
            <a:avLst/>
          </a:prstGeom>
        </p:spPr>
        <p:txBody>
          <a:bodyPr spcFirstLastPara="1" wrap="square" lIns="0" tIns="0" rIns="0" bIns="0" anchor="t" anchorCtr="0">
            <a:noAutofit/>
          </a:bodyPr>
          <a:lstStyle/>
          <a:p>
            <a:pPr marL="0" lvl="0" indent="0" algn="l" rtl="0">
              <a:spcBef>
                <a:spcPts val="600"/>
              </a:spcBef>
              <a:spcAft>
                <a:spcPts val="600"/>
              </a:spcAft>
              <a:buNone/>
            </a:pPr>
            <a:r>
              <a:rPr lang="en-CA" dirty="0">
                <a:solidFill>
                  <a:schemeClr val="accent6"/>
                </a:solidFill>
              </a:rPr>
              <a:t>students had a hard time distinguishing between real and fake photos.</a:t>
            </a:r>
            <a:endParaRPr dirty="0">
              <a:solidFill>
                <a:schemeClr val="accent6"/>
              </a:solidFill>
            </a:endParaRPr>
          </a:p>
        </p:txBody>
      </p:sp>
      <p:sp>
        <p:nvSpPr>
          <p:cNvPr id="231" name="Google Shape;231;p30"/>
          <p:cNvSpPr txBox="1">
            <a:spLocks noGrp="1"/>
          </p:cNvSpPr>
          <p:nvPr>
            <p:ph type="ctrTitle" idx="4294967295"/>
          </p:nvPr>
        </p:nvSpPr>
        <p:spPr>
          <a:xfrm>
            <a:off x="59960" y="1753540"/>
            <a:ext cx="6580682" cy="89535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000" dirty="0">
                <a:solidFill>
                  <a:schemeClr val="accent4"/>
                </a:solidFill>
              </a:rPr>
              <a:t>80% of middle school</a:t>
            </a:r>
            <a:endParaRPr sz="4000" dirty="0">
              <a:solidFill>
                <a:schemeClr val="accent4"/>
              </a:solidFill>
            </a:endParaRPr>
          </a:p>
        </p:txBody>
      </p:sp>
      <p:sp>
        <p:nvSpPr>
          <p:cNvPr id="232" name="Google Shape;232;p30"/>
          <p:cNvSpPr txBox="1">
            <a:spLocks noGrp="1"/>
          </p:cNvSpPr>
          <p:nvPr>
            <p:ph type="subTitle" idx="4294967295"/>
          </p:nvPr>
        </p:nvSpPr>
        <p:spPr>
          <a:xfrm>
            <a:off x="89939" y="2417115"/>
            <a:ext cx="4721225" cy="463550"/>
          </a:xfrm>
          <a:prstGeom prst="rect">
            <a:avLst/>
          </a:prstGeom>
        </p:spPr>
        <p:txBody>
          <a:bodyPr spcFirstLastPara="1" wrap="square" lIns="0" tIns="0" rIns="0" bIns="0" anchor="t" anchorCtr="0">
            <a:noAutofit/>
          </a:bodyPr>
          <a:lstStyle/>
          <a:p>
            <a:pPr marL="0" lvl="0" indent="0" algn="l" rtl="0">
              <a:spcBef>
                <a:spcPts val="600"/>
              </a:spcBef>
              <a:spcAft>
                <a:spcPts val="600"/>
              </a:spcAft>
              <a:buNone/>
            </a:pPr>
            <a:r>
              <a:rPr lang="en-CA" dirty="0">
                <a:solidFill>
                  <a:schemeClr val="accent3"/>
                </a:solidFill>
              </a:rPr>
              <a:t>students believe that web ads were real news stories and…</a:t>
            </a:r>
            <a:endParaRPr dirty="0">
              <a:solidFill>
                <a:schemeClr val="accent3"/>
              </a:solidFill>
            </a:endParaRPr>
          </a:p>
        </p:txBody>
      </p:sp>
      <p:pic>
        <p:nvPicPr>
          <p:cNvPr id="4" name="Audio 3">
            <a:hlinkClick r:id="" action="ppaction://media"/>
            <a:extLst>
              <a:ext uri="{FF2B5EF4-FFF2-40B4-BE49-F238E27FC236}">
                <a16:creationId xmlns:a16="http://schemas.microsoft.com/office/drawing/2014/main" id="{0187BB09-5251-4692-B708-ED93B7833B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4386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2" name="Google Shape;222;p2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20" name="Google Shape;220;p29"/>
          <p:cNvSpPr txBox="1">
            <a:spLocks noGrp="1"/>
          </p:cNvSpPr>
          <p:nvPr>
            <p:ph type="ctrTitle" idx="4294967295"/>
          </p:nvPr>
        </p:nvSpPr>
        <p:spPr>
          <a:xfrm>
            <a:off x="329784" y="1339669"/>
            <a:ext cx="5466179" cy="1160462"/>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CA" sz="9600" dirty="0">
                <a:solidFill>
                  <a:schemeClr val="accent2"/>
                </a:solidFill>
              </a:rPr>
              <a:t>only 28%</a:t>
            </a:r>
            <a:endParaRPr sz="9600" dirty="0">
              <a:solidFill>
                <a:schemeClr val="accent2"/>
              </a:solidFill>
            </a:endParaRPr>
          </a:p>
        </p:txBody>
      </p:sp>
      <p:sp>
        <p:nvSpPr>
          <p:cNvPr id="221" name="Google Shape;221;p29"/>
          <p:cNvSpPr txBox="1">
            <a:spLocks noGrp="1"/>
          </p:cNvSpPr>
          <p:nvPr>
            <p:ph type="subTitle" idx="4294967295"/>
          </p:nvPr>
        </p:nvSpPr>
        <p:spPr>
          <a:xfrm>
            <a:off x="329784" y="2500131"/>
            <a:ext cx="5261547" cy="784225"/>
          </a:xfrm>
          <a:prstGeom prst="rect">
            <a:avLst/>
          </a:prstGeom>
        </p:spPr>
        <p:txBody>
          <a:bodyPr spcFirstLastPara="1" wrap="square" lIns="0" tIns="0" rIns="0" bIns="0" anchor="t" anchorCtr="0">
            <a:noAutofit/>
          </a:bodyPr>
          <a:lstStyle/>
          <a:p>
            <a:pPr marL="0" lvl="0" indent="0" algn="l" rtl="0">
              <a:spcBef>
                <a:spcPts val="600"/>
              </a:spcBef>
              <a:spcAft>
                <a:spcPts val="600"/>
              </a:spcAft>
              <a:buNone/>
            </a:pPr>
            <a:r>
              <a:rPr lang="en-CA" dirty="0"/>
              <a:t>From a sample of 543 first-year post-secondary students in the United States are prepared to complete a college or university level research project.</a:t>
            </a:r>
            <a:endParaRPr dirty="0"/>
          </a:p>
        </p:txBody>
      </p:sp>
      <p:pic>
        <p:nvPicPr>
          <p:cNvPr id="2" name="Audio 1">
            <a:hlinkClick r:id="" action="ppaction://media"/>
            <a:extLst>
              <a:ext uri="{FF2B5EF4-FFF2-40B4-BE49-F238E27FC236}">
                <a16:creationId xmlns:a16="http://schemas.microsoft.com/office/drawing/2014/main" id="{2D1337E0-7A16-4515-BF78-ABD0063A3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2837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239842" y="1376619"/>
            <a:ext cx="3477718" cy="2004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CA" sz="5400" dirty="0"/>
              <a:t>PhD Research Study</a:t>
            </a:r>
            <a:endParaRPr sz="5400" dirty="0"/>
          </a:p>
        </p:txBody>
      </p:sp>
      <p:pic>
        <p:nvPicPr>
          <p:cNvPr id="2" name="Audio 1">
            <a:hlinkClick r:id="" action="ppaction://media"/>
            <a:extLst>
              <a:ext uri="{FF2B5EF4-FFF2-40B4-BE49-F238E27FC236}">
                <a16:creationId xmlns:a16="http://schemas.microsoft.com/office/drawing/2014/main" id="{8EEEF0DD-1F54-4E02-911F-FD5F6FA62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2940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eeble template">
  <a:themeElements>
    <a:clrScheme name="Custom 347">
      <a:dk1>
        <a:srgbClr val="333A47"/>
      </a:dk1>
      <a:lt1>
        <a:srgbClr val="FFFFFF"/>
      </a:lt1>
      <a:dk2>
        <a:srgbClr val="707379"/>
      </a:dk2>
      <a:lt2>
        <a:srgbClr val="FFF0ED"/>
      </a:lt2>
      <a:accent1>
        <a:srgbClr val="FFB9A7"/>
      </a:accent1>
      <a:accent2>
        <a:srgbClr val="D26A50"/>
      </a:accent2>
      <a:accent3>
        <a:srgbClr val="8BB0C4"/>
      </a:accent3>
      <a:accent4>
        <a:srgbClr val="5F759B"/>
      </a:accent4>
      <a:accent5>
        <a:srgbClr val="E2C7A1"/>
      </a:accent5>
      <a:accent6>
        <a:srgbClr val="B28F64"/>
      </a:accent6>
      <a:hlink>
        <a:srgbClr val="425C8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810</TotalTime>
  <Words>3071</Words>
  <Application>Microsoft Office PowerPoint</Application>
  <PresentationFormat>On-screen Show (16:9)</PresentationFormat>
  <Paragraphs>157</Paragraphs>
  <Slides>14</Slides>
  <Notes>14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Inter-Regular</vt:lpstr>
      <vt:lpstr>Playfair Display Regular</vt:lpstr>
      <vt:lpstr>Inter</vt:lpstr>
      <vt:lpstr>Playfair Display</vt:lpstr>
      <vt:lpstr>Arial</vt:lpstr>
      <vt:lpstr>Feeble template</vt:lpstr>
      <vt:lpstr>PowerPoint Presentation</vt:lpstr>
      <vt:lpstr>Hello!</vt:lpstr>
      <vt:lpstr>Why Do I Care About This?</vt:lpstr>
      <vt:lpstr>PowerPoint Presentation</vt:lpstr>
      <vt:lpstr>PowerPoint Presentation</vt:lpstr>
      <vt:lpstr>What Does This Mean for Grade Schools?</vt:lpstr>
      <vt:lpstr>7,804 student responses</vt:lpstr>
      <vt:lpstr>only 28%</vt:lpstr>
      <vt:lpstr>PhD Research Study</vt:lpstr>
      <vt:lpstr>PowerPoint Presentation</vt:lpstr>
      <vt:lpstr>Mixed Methods Research</vt:lpstr>
      <vt:lpstr>Future Plans…</vt:lpstr>
      <vt:lpstr>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We Creating an Informed Society?:   Exploring the Information &amp; Media Literacy Skills of New Brunswick Students</dc:title>
  <dc:creator>Courtney Pyrke</dc:creator>
  <cp:lastModifiedBy>Courtney Pyrke</cp:lastModifiedBy>
  <cp:revision>29</cp:revision>
  <dcterms:modified xsi:type="dcterms:W3CDTF">2020-06-09T01:33:50Z</dcterms:modified>
</cp:coreProperties>
</file>